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6753" r:id="rId2"/>
  </p:sldMasterIdLst>
  <p:notesMasterIdLst>
    <p:notesMasterId r:id="rId32"/>
  </p:notesMasterIdLst>
  <p:sldIdLst>
    <p:sldId id="522" r:id="rId3"/>
    <p:sldId id="538" r:id="rId4"/>
    <p:sldId id="450" r:id="rId5"/>
    <p:sldId id="406" r:id="rId6"/>
    <p:sldId id="322" r:id="rId7"/>
    <p:sldId id="422" r:id="rId8"/>
    <p:sldId id="423" r:id="rId9"/>
    <p:sldId id="452" r:id="rId10"/>
    <p:sldId id="258" r:id="rId11"/>
    <p:sldId id="542" r:id="rId12"/>
    <p:sldId id="549" r:id="rId13"/>
    <p:sldId id="554" r:id="rId14"/>
    <p:sldId id="572" r:id="rId15"/>
    <p:sldId id="555" r:id="rId16"/>
    <p:sldId id="570" r:id="rId17"/>
    <p:sldId id="575" r:id="rId18"/>
    <p:sldId id="571" r:id="rId19"/>
    <p:sldId id="577" r:id="rId20"/>
    <p:sldId id="506" r:id="rId21"/>
    <p:sldId id="470" r:id="rId22"/>
    <p:sldId id="478" r:id="rId23"/>
    <p:sldId id="567" r:id="rId24"/>
    <p:sldId id="269" r:id="rId25"/>
    <p:sldId id="574" r:id="rId26"/>
    <p:sldId id="585" r:id="rId27"/>
    <p:sldId id="586" r:id="rId28"/>
    <p:sldId id="525" r:id="rId29"/>
    <p:sldId id="524" r:id="rId30"/>
    <p:sldId id="546" r:id="rId31"/>
  </p:sldIdLst>
  <p:sldSz cx="12192000" cy="6858000"/>
  <p:notesSz cx="6797675" cy="992822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00"/>
    <a:srgbClr val="F2F2F2"/>
    <a:srgbClr val="846F4E"/>
    <a:srgbClr val="009207"/>
    <a:srgbClr val="FF2929"/>
    <a:srgbClr val="008206"/>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89925" autoAdjust="0"/>
  </p:normalViewPr>
  <p:slideViewPr>
    <p:cSldViewPr>
      <p:cViewPr varScale="1">
        <p:scale>
          <a:sx n="91" d="100"/>
          <a:sy n="91" d="100"/>
        </p:scale>
        <p:origin x="72" y="216"/>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5B5455-4CAA-45ED-1D68-0E381DA0DEB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atin typeface="Arial" charset="0"/>
                <a:cs typeface="+mn-cs"/>
              </a:defRPr>
            </a:lvl1pPr>
          </a:lstStyle>
          <a:p>
            <a:pPr>
              <a:defRPr/>
            </a:pPr>
            <a:endParaRPr lang="en-NZ"/>
          </a:p>
        </p:txBody>
      </p:sp>
      <p:sp>
        <p:nvSpPr>
          <p:cNvPr id="3" name="Date Placeholder 2">
            <a:extLst>
              <a:ext uri="{FF2B5EF4-FFF2-40B4-BE49-F238E27FC236}">
                <a16:creationId xmlns:a16="http://schemas.microsoft.com/office/drawing/2014/main" id="{82F348FA-4E9A-CF70-911A-C74D78DD044D}"/>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defRPr sz="1200">
                <a:latin typeface="Arial" charset="0"/>
                <a:cs typeface="+mn-cs"/>
              </a:defRPr>
            </a:lvl1pPr>
          </a:lstStyle>
          <a:p>
            <a:pPr>
              <a:defRPr/>
            </a:pPr>
            <a:fld id="{436BAEB3-37FD-4886-9E36-CF6D9DA8F6ED}" type="datetimeFigureOut">
              <a:rPr lang="en-NZ"/>
              <a:pPr>
                <a:defRPr/>
              </a:pPr>
              <a:t>19/08/2026</a:t>
            </a:fld>
            <a:endParaRPr lang="en-NZ"/>
          </a:p>
        </p:txBody>
      </p:sp>
      <p:sp>
        <p:nvSpPr>
          <p:cNvPr id="4" name="Slide Image Placeholder 3">
            <a:extLst>
              <a:ext uri="{FF2B5EF4-FFF2-40B4-BE49-F238E27FC236}">
                <a16:creationId xmlns:a16="http://schemas.microsoft.com/office/drawing/2014/main" id="{C200732C-F964-2B67-5AC7-8FDB1D85211D}"/>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NZ" noProof="0"/>
          </a:p>
        </p:txBody>
      </p:sp>
      <p:sp>
        <p:nvSpPr>
          <p:cNvPr id="5" name="Notes Placeholder 4">
            <a:extLst>
              <a:ext uri="{FF2B5EF4-FFF2-40B4-BE49-F238E27FC236}">
                <a16:creationId xmlns:a16="http://schemas.microsoft.com/office/drawing/2014/main" id="{94000949-E134-82DC-96B0-C44D37D3B8B2}"/>
              </a:ext>
            </a:extLst>
          </p:cNvPr>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NZ" noProof="0"/>
          </a:p>
        </p:txBody>
      </p:sp>
      <p:sp>
        <p:nvSpPr>
          <p:cNvPr id="6" name="Footer Placeholder 5">
            <a:extLst>
              <a:ext uri="{FF2B5EF4-FFF2-40B4-BE49-F238E27FC236}">
                <a16:creationId xmlns:a16="http://schemas.microsoft.com/office/drawing/2014/main" id="{BBDE9DC9-B16C-2B2B-0459-929982FB0BED}"/>
              </a:ext>
            </a:extLst>
          </p:cNvPr>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eaLnBrk="1" hangingPunct="1">
              <a:defRPr sz="1200">
                <a:latin typeface="Arial" charset="0"/>
                <a:cs typeface="+mn-cs"/>
              </a:defRPr>
            </a:lvl1pPr>
          </a:lstStyle>
          <a:p>
            <a:pPr>
              <a:defRPr/>
            </a:pPr>
            <a:endParaRPr lang="en-NZ"/>
          </a:p>
        </p:txBody>
      </p:sp>
      <p:sp>
        <p:nvSpPr>
          <p:cNvPr id="7" name="Slide Number Placeholder 6">
            <a:extLst>
              <a:ext uri="{FF2B5EF4-FFF2-40B4-BE49-F238E27FC236}">
                <a16:creationId xmlns:a16="http://schemas.microsoft.com/office/drawing/2014/main" id="{4BBB8F8C-02DE-714B-04BF-10353B13A5E1}"/>
              </a:ext>
            </a:extLst>
          </p:cNvPr>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61709B0-B5F0-4ACF-863F-21B3A3529061}" type="slidenum">
              <a:rPr lang="en-NZ" altLang="en-US"/>
              <a:pPr>
                <a:defRPr/>
              </a:pPr>
              <a:t>‹#›</a:t>
            </a:fld>
            <a:endParaRPr lang="en-NZ"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4" name="Google Shape;84;p3:notes">
            <a:extLst>
              <a:ext uri="{FF2B5EF4-FFF2-40B4-BE49-F238E27FC236}">
                <a16:creationId xmlns:a16="http://schemas.microsoft.com/office/drawing/2014/main" id="{616BCE31-03E3-A92A-0E26-1710F1186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a:p>
        </p:txBody>
      </p:sp>
      <p:sp>
        <p:nvSpPr>
          <p:cNvPr id="23555" name="Google Shape;85;p3:notes">
            <a:extLst>
              <a:ext uri="{FF2B5EF4-FFF2-40B4-BE49-F238E27FC236}">
                <a16:creationId xmlns:a16="http://schemas.microsoft.com/office/drawing/2014/main" id="{4B5C0BFC-439D-2677-60D6-CD14C88F967E}"/>
              </a:ext>
            </a:extLst>
          </p:cNvPr>
          <p:cNvSpPr>
            <a:spLocks noGrp="1" noRot="1" noChangeAspect="1" noTextEdit="1"/>
          </p:cNvSpPr>
          <p:nvPr>
            <p:ph type="sldImg" idx="2"/>
          </p:nvPr>
        </p:nvSpPr>
        <p:spPr bwMode="auto">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2" name="Google Shape;104;p6:notes">
            <a:extLst>
              <a:ext uri="{FF2B5EF4-FFF2-40B4-BE49-F238E27FC236}">
                <a16:creationId xmlns:a16="http://schemas.microsoft.com/office/drawing/2014/main" id="{F32BDF7E-D3EB-2181-42BD-63C155370C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a:p>
        </p:txBody>
      </p:sp>
      <p:sp>
        <p:nvSpPr>
          <p:cNvPr id="25603" name="Google Shape;105;p6:notes">
            <a:extLst>
              <a:ext uri="{FF2B5EF4-FFF2-40B4-BE49-F238E27FC236}">
                <a16:creationId xmlns:a16="http://schemas.microsoft.com/office/drawing/2014/main" id="{0DEC554C-47B3-04CC-64FF-B041CC7F1858}"/>
              </a:ext>
            </a:extLst>
          </p:cNvPr>
          <p:cNvSpPr>
            <a:spLocks noGrp="1" noRot="1" noChangeAspect="1" noTextEdit="1"/>
          </p:cNvSpPr>
          <p:nvPr>
            <p:ph type="sldImg" idx="2"/>
          </p:nvPr>
        </p:nvSpPr>
        <p:spPr bwMode="auto">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50" name="Google Shape;104;p6:notes">
            <a:extLst>
              <a:ext uri="{FF2B5EF4-FFF2-40B4-BE49-F238E27FC236}">
                <a16:creationId xmlns:a16="http://schemas.microsoft.com/office/drawing/2014/main" id="{0BC9D8AC-FD9E-CAD9-B32B-6D363D1566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a:p>
        </p:txBody>
      </p:sp>
      <p:sp>
        <p:nvSpPr>
          <p:cNvPr id="27651" name="Google Shape;105;p6:notes">
            <a:extLst>
              <a:ext uri="{FF2B5EF4-FFF2-40B4-BE49-F238E27FC236}">
                <a16:creationId xmlns:a16="http://schemas.microsoft.com/office/drawing/2014/main" id="{00BF0C12-A595-1D14-E2A0-E40ED54F454C}"/>
              </a:ext>
            </a:extLst>
          </p:cNvPr>
          <p:cNvSpPr>
            <a:spLocks noGrp="1" noRot="1" noChangeAspect="1" noTextEdit="1"/>
          </p:cNvSpPr>
          <p:nvPr>
            <p:ph type="sldImg" idx="2"/>
          </p:nvPr>
        </p:nvSpPr>
        <p:spPr bwMode="auto">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B5743C17-BA59-57EC-F103-F114E53727EF}"/>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530074CD-A348-E46A-210C-A8425D2B78A3}"/>
              </a:ext>
            </a:extLst>
          </p:cNvPr>
          <p:cNvSpPr>
            <a:spLocks noGrp="1"/>
          </p:cNvSpPr>
          <p:nvPr>
            <p:ph type="body" idx="1"/>
          </p:nvPr>
        </p:nvSpPr>
        <p:spPr/>
        <p:txBody>
          <a:bodyPr>
            <a:normAutofit fontScale="92500" lnSpcReduction="20000"/>
          </a:bodyPr>
          <a:lstStyle/>
          <a:p>
            <a:pPr>
              <a:defRPr/>
            </a:pPr>
            <a:r>
              <a:rPr lang="en-NZ" dirty="0">
                <a:latin typeface="Arial" charset="0"/>
              </a:rPr>
              <a:t>Pasture fouling by dung can significantly reduce the area available for grazing and with it reduced pasture availability  and reduced productivity.   </a:t>
            </a:r>
          </a:p>
          <a:p>
            <a:pPr>
              <a:buFont typeface="Arial" pitchFamily="34" charset="0"/>
              <a:buNone/>
              <a:defRPr/>
            </a:pPr>
            <a:endParaRPr lang="en-NZ" dirty="0">
              <a:latin typeface="Arial" charset="0"/>
            </a:endParaRPr>
          </a:p>
          <a:p>
            <a:pPr>
              <a:buFont typeface="Arial" pitchFamily="34" charset="0"/>
              <a:buNone/>
              <a:defRPr/>
            </a:pPr>
            <a:r>
              <a:rPr lang="en-NZ" dirty="0">
                <a:latin typeface="Arial" charset="0"/>
              </a:rPr>
              <a:t>Calculations for dung coverage area were provided by Haynes and Williams ( 1993) for cattle and sheep. </a:t>
            </a:r>
          </a:p>
          <a:p>
            <a:pPr>
              <a:defRPr/>
            </a:pPr>
            <a:endParaRPr lang="en-US" dirty="0">
              <a:latin typeface="Arial" charset="0"/>
            </a:endParaRPr>
          </a:p>
          <a:p>
            <a:pPr>
              <a:defRPr/>
            </a:pPr>
            <a:r>
              <a:rPr lang="en-US" dirty="0">
                <a:latin typeface="Arial" charset="0"/>
              </a:rPr>
              <a:t>IN combining both, we estimate </a:t>
            </a:r>
            <a:r>
              <a:rPr lang="en-NZ" dirty="0">
                <a:latin typeface="Arial" charset="0"/>
              </a:rPr>
              <a:t>up to 15% of all pasture in New Zealand  is rendered unusable by at any one time from these livestock alone.  Each dung patch occupies its original coverage area for at least one week!</a:t>
            </a:r>
          </a:p>
          <a:p>
            <a:pPr>
              <a:defRPr/>
            </a:pPr>
            <a:endParaRPr lang="en-NZ" dirty="0">
              <a:latin typeface="Arial" charset="0"/>
            </a:endParaRPr>
          </a:p>
          <a:p>
            <a:pPr>
              <a:defRPr/>
            </a:pPr>
            <a:r>
              <a:rPr lang="en-US" b="1" dirty="0"/>
              <a:t>CLICK: </a:t>
            </a:r>
            <a:r>
              <a:rPr lang="en-US" dirty="0"/>
              <a:t>We know there is a zone of repugnance because of live stock  avoidance of an area far greater than the dung itself. </a:t>
            </a:r>
          </a:p>
          <a:p>
            <a:pPr>
              <a:buFont typeface="Arial" pitchFamily="34" charset="0"/>
              <a:buChar char="•"/>
              <a:defRPr/>
            </a:pPr>
            <a:r>
              <a:rPr lang="en-US" dirty="0"/>
              <a:t>   Fincher 1981 calculates this to be an area 5x the size of the  dung itself. </a:t>
            </a:r>
          </a:p>
          <a:p>
            <a:pPr>
              <a:defRPr/>
            </a:pPr>
            <a:r>
              <a:rPr lang="en-US" dirty="0"/>
              <a:t> </a:t>
            </a:r>
          </a:p>
          <a:p>
            <a:pPr>
              <a:defRPr/>
            </a:pPr>
            <a:r>
              <a:rPr lang="en-NZ" dirty="0">
                <a:latin typeface="Arial" charset="0"/>
              </a:rPr>
              <a:t>Hence the practice of </a:t>
            </a:r>
            <a:r>
              <a:rPr lang="en-AU" dirty="0">
                <a:latin typeface="Arial" charset="0"/>
              </a:rPr>
              <a:t>break-feeding to force livestock to feed around their own excrement and thereby graze all the pasture.  While unproven, such practices can only contribute negatively to livestock wellbeing and health ( esp. Increase diseases uptake and rates of parasitic infection). </a:t>
            </a:r>
          </a:p>
          <a:p>
            <a:pPr eaLnBrk="1" hangingPunct="1">
              <a:defRPr/>
            </a:pPr>
            <a:endParaRPr lang="en-NZ" dirty="0">
              <a:latin typeface="Arial" charset="0"/>
            </a:endParaRPr>
          </a:p>
          <a:p>
            <a:pPr eaLnBrk="1" hangingPunct="1">
              <a:defRPr/>
            </a:pPr>
            <a:r>
              <a:rPr lang="en-NZ" dirty="0">
                <a:latin typeface="Arial" charset="0"/>
              </a:rPr>
              <a:t>The loss associated with cattle pasture fouling and resulting rank growth is substantial. It is estimated that five cows will decrease the effective area of pasture by one acre over one year (</a:t>
            </a:r>
            <a:r>
              <a:rPr lang="en-NZ" dirty="0" err="1">
                <a:latin typeface="Arial" charset="0"/>
              </a:rPr>
              <a:t>Bornemissza</a:t>
            </a:r>
            <a:r>
              <a:rPr lang="en-NZ" dirty="0">
                <a:latin typeface="Arial" charset="0"/>
              </a:rPr>
              <a:t>, 1960). For a herd of 100 cattle this equates to a loss of 20 acres per year. An American economic analysis estimated that pasture fouling causes an annual loss of 7.63 kg of beef per head of cattle and places the cost of reduced pasture fouling at $122 million per annum (</a:t>
            </a:r>
            <a:r>
              <a:rPr lang="en-NZ" dirty="0" err="1">
                <a:latin typeface="Arial" charset="0"/>
              </a:rPr>
              <a:t>Losey</a:t>
            </a:r>
            <a:r>
              <a:rPr lang="en-NZ" dirty="0">
                <a:latin typeface="Arial" charset="0"/>
              </a:rPr>
              <a:t> &amp; Vaughan, 2006).</a:t>
            </a:r>
            <a:endParaRPr lang="en-US" dirty="0"/>
          </a:p>
          <a:p>
            <a:pPr>
              <a:defRPr/>
            </a:pPr>
            <a:endParaRPr lang="en-US" dirty="0"/>
          </a:p>
        </p:txBody>
      </p:sp>
      <p:sp>
        <p:nvSpPr>
          <p:cNvPr id="31748" name="Slide Number Placeholder 3">
            <a:extLst>
              <a:ext uri="{FF2B5EF4-FFF2-40B4-BE49-F238E27FC236}">
                <a16:creationId xmlns:a16="http://schemas.microsoft.com/office/drawing/2014/main" id="{385CBF35-3FAB-FF6F-A157-262DCA55BD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D79C36D-2D1E-4522-8ADC-F966F3A70A59}" type="slidenum">
              <a:rPr lang="en-US" altLang="en-US" smtClean="0"/>
              <a:pPr/>
              <a:t>14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F1B81CC7-4B4F-E7E2-3ABF-53515A79F731}"/>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6D497979-EB6F-CB87-CF60-3BF141E7DB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Z" altLang="en-US" b="1" i="1">
              <a:latin typeface="Arial" panose="020B0604020202020204" pitchFamily="34" charset="0"/>
            </a:endParaRPr>
          </a:p>
          <a:p>
            <a:pPr eaLnBrk="1" hangingPunct="1">
              <a:spcBef>
                <a:spcPct val="0"/>
              </a:spcBef>
            </a:pPr>
            <a:endParaRPr lang="en-NZ" altLang="en-US" b="1" i="1">
              <a:latin typeface="Arial" panose="020B0604020202020204" pitchFamily="34" charset="0"/>
            </a:endParaRPr>
          </a:p>
          <a:p>
            <a:pPr eaLnBrk="1" hangingPunct="1">
              <a:spcBef>
                <a:spcPct val="0"/>
              </a:spcBef>
            </a:pPr>
            <a:endParaRPr lang="en-NZ" altLang="en-US"/>
          </a:p>
        </p:txBody>
      </p:sp>
      <p:sp>
        <p:nvSpPr>
          <p:cNvPr id="33796" name="Slide Number Placeholder 3">
            <a:extLst>
              <a:ext uri="{FF2B5EF4-FFF2-40B4-BE49-F238E27FC236}">
                <a16:creationId xmlns:a16="http://schemas.microsoft.com/office/drawing/2014/main" id="{A792D3BD-4615-9DCC-8166-620B7FFDA0B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FE54D93-7B5B-481B-AD78-16CAAC138632}" type="slidenum">
              <a:rPr lang="en-US" altLang="en-US" smtClean="0"/>
              <a:pPr/>
              <a:t>15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9C347E56-5A81-5149-F56A-E196D74BB874}"/>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04A060EB-D3C0-EDBF-6F40-482A0032AB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NZ" altLang="en-US" b="1">
                <a:latin typeface="Arial" panose="020B0604020202020204" pitchFamily="34" charset="0"/>
              </a:rPr>
              <a:t>Phoretic macrochelid mites carried between dung pads also predatory on fly eggs etc (Nichols et al 2008). </a:t>
            </a:r>
          </a:p>
          <a:p>
            <a:pPr eaLnBrk="1" hangingPunct="1">
              <a:spcBef>
                <a:spcPct val="0"/>
              </a:spcBef>
            </a:pPr>
            <a:endParaRPr lang="en-NZ" altLang="en-US"/>
          </a:p>
        </p:txBody>
      </p:sp>
      <p:sp>
        <p:nvSpPr>
          <p:cNvPr id="36868" name="Slide Number Placeholder 3">
            <a:extLst>
              <a:ext uri="{FF2B5EF4-FFF2-40B4-BE49-F238E27FC236}">
                <a16:creationId xmlns:a16="http://schemas.microsoft.com/office/drawing/2014/main" id="{DDA439A8-452A-4B99-8256-84D7ABDA44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E4E064-7E16-451E-AA38-97B45963B9AC}" type="slidenum">
              <a:rPr lang="en-US" altLang="en-US" smtClean="0"/>
              <a:pPr/>
              <a:t>17</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35A7DB5E-78C6-1AEB-C219-A5E09B2AAB74}"/>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9ED6FD59-82BE-5D26-FD0D-B63AE78F21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NZ" altLang="en-US" b="1">
                <a:latin typeface="Arial" panose="020B0604020202020204" pitchFamily="34" charset="0"/>
              </a:rPr>
              <a:t>Phoretic macrochelid mites carried between dung pads also predatory on fly eggs etc (Nichols et al 2008). </a:t>
            </a:r>
          </a:p>
          <a:p>
            <a:pPr eaLnBrk="1" hangingPunct="1">
              <a:spcBef>
                <a:spcPct val="0"/>
              </a:spcBef>
            </a:pPr>
            <a:endParaRPr lang="en-NZ" altLang="en-US"/>
          </a:p>
        </p:txBody>
      </p:sp>
      <p:sp>
        <p:nvSpPr>
          <p:cNvPr id="38916" name="Slide Number Placeholder 3">
            <a:extLst>
              <a:ext uri="{FF2B5EF4-FFF2-40B4-BE49-F238E27FC236}">
                <a16:creationId xmlns:a16="http://schemas.microsoft.com/office/drawing/2014/main" id="{D98B401F-0729-313B-733A-3508226941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9961AEE-83BD-4EED-8195-84E02F32343B}" type="slidenum">
              <a:rPr lang="en-US" altLang="en-US" smtClean="0"/>
              <a:pPr/>
              <a:t>18</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5021E425-01BF-9FE9-1F4E-7D9059885AE5}"/>
              </a:ext>
            </a:extLst>
          </p:cNvPr>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896A8906-C4A7-E743-484F-C3C46C91B9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NZ" altLang="en-US">
              <a:latin typeface="Arial" panose="020B0604020202020204" pitchFamily="34" charset="0"/>
            </a:endParaRPr>
          </a:p>
          <a:p>
            <a:pPr eaLnBrk="1" hangingPunct="1">
              <a:spcBef>
                <a:spcPct val="0"/>
              </a:spcBef>
            </a:pPr>
            <a:endParaRPr lang="en-NZ" altLang="en-US"/>
          </a:p>
        </p:txBody>
      </p:sp>
      <p:sp>
        <p:nvSpPr>
          <p:cNvPr id="40964" name="Slide Number Placeholder 3">
            <a:extLst>
              <a:ext uri="{FF2B5EF4-FFF2-40B4-BE49-F238E27FC236}">
                <a16:creationId xmlns:a16="http://schemas.microsoft.com/office/drawing/2014/main" id="{D587FBAB-B38F-0B50-7C23-291DB06E78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616D2F0-9083-443F-8581-7B84ADFA16DC}" type="slidenum">
              <a:rPr lang="en-US" altLang="en-US" smtClean="0"/>
              <a:pPr/>
              <a:t>19</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082" name="Google Shape;199;p19:notes">
            <a:extLst>
              <a:ext uri="{FF2B5EF4-FFF2-40B4-BE49-F238E27FC236}">
                <a16:creationId xmlns:a16="http://schemas.microsoft.com/office/drawing/2014/main" id="{38F0D936-C509-FADF-3661-AA8B7028B6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a:p>
        </p:txBody>
      </p:sp>
      <p:sp>
        <p:nvSpPr>
          <p:cNvPr id="46083" name="Google Shape;200;p19:notes">
            <a:extLst>
              <a:ext uri="{FF2B5EF4-FFF2-40B4-BE49-F238E27FC236}">
                <a16:creationId xmlns:a16="http://schemas.microsoft.com/office/drawing/2014/main" id="{61622228-C529-CD0C-4015-45E5652A9EB4}"/>
              </a:ext>
            </a:extLst>
          </p:cNvPr>
          <p:cNvSpPr>
            <a:spLocks noGrp="1" noRot="1" noChangeAspect="1" noTextEdit="1"/>
          </p:cNvSpPr>
          <p:nvPr>
            <p:ph type="sldImg" idx="2"/>
          </p:nvPr>
        </p:nvSpPr>
        <p:spPr bwMode="auto">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4" descr="Logo rgb">
            <a:extLst>
              <a:ext uri="{FF2B5EF4-FFF2-40B4-BE49-F238E27FC236}">
                <a16:creationId xmlns:a16="http://schemas.microsoft.com/office/drawing/2014/main" id="{A2A1B691-431E-5093-632B-67D60AEF884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9184" y="188914"/>
            <a:ext cx="5281083" cy="96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0" descr="soil">
            <a:extLst>
              <a:ext uri="{FF2B5EF4-FFF2-40B4-BE49-F238E27FC236}">
                <a16:creationId xmlns:a16="http://schemas.microsoft.com/office/drawing/2014/main" id="{19EE4853-C4AD-BDC6-BE81-3019E2C5763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78584" y="0"/>
            <a:ext cx="151341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914400" y="2130426"/>
            <a:ext cx="9501717" cy="1470025"/>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912285" y="3789363"/>
            <a:ext cx="9503833" cy="1752600"/>
          </a:xfrm>
        </p:spPr>
        <p:txBody>
          <a:bodyPr/>
          <a:lstStyle>
            <a:lvl1pPr marL="0" indent="0" algn="ctr">
              <a:buFontTx/>
              <a:buNone/>
              <a:defRPr/>
            </a:lvl1pPr>
          </a:lstStyle>
          <a:p>
            <a:r>
              <a:rPr lang="en-US"/>
              <a:t>Click to edit Master subtitle style</a:t>
            </a:r>
          </a:p>
        </p:txBody>
      </p:sp>
      <p:sp>
        <p:nvSpPr>
          <p:cNvPr id="4" name="Rectangle 4">
            <a:extLst>
              <a:ext uri="{FF2B5EF4-FFF2-40B4-BE49-F238E27FC236}">
                <a16:creationId xmlns:a16="http://schemas.microsoft.com/office/drawing/2014/main" id="{A8CFF894-AFC5-12C7-D415-46D021CDF683}"/>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56B0C51-B13C-1EB8-DC50-E92186BE26BB}"/>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FB2FFE8-BC70-C1A1-3794-697890A5544E}"/>
              </a:ext>
            </a:extLst>
          </p:cNvPr>
          <p:cNvSpPr>
            <a:spLocks noGrp="1" noChangeArrowheads="1"/>
          </p:cNvSpPr>
          <p:nvPr>
            <p:ph type="sldNum" sz="quarter" idx="12"/>
          </p:nvPr>
        </p:nvSpPr>
        <p:spPr>
          <a:xfrm>
            <a:off x="8737600" y="6245225"/>
            <a:ext cx="1871133" cy="476250"/>
          </a:xfrm>
        </p:spPr>
        <p:txBody>
          <a:bodyPr/>
          <a:lstStyle>
            <a:lvl1pPr>
              <a:defRPr/>
            </a:lvl1pPr>
          </a:lstStyle>
          <a:p>
            <a:pPr>
              <a:defRPr/>
            </a:pPr>
            <a:fld id="{810B978D-3DF6-4677-83BA-94D486CA4DA3}" type="slidenum">
              <a:rPr lang="en-US" altLang="en-US"/>
              <a:pPr>
                <a:defRPr/>
              </a:pPr>
              <a:t>‹#›</a:t>
            </a:fld>
            <a:endParaRPr lang="en-US" altLang="en-US"/>
          </a:p>
        </p:txBody>
      </p:sp>
    </p:spTree>
    <p:extLst>
      <p:ext uri="{BB962C8B-B14F-4D97-AF65-F5344CB8AC3E}">
        <p14:creationId xmlns:p14="http://schemas.microsoft.com/office/powerpoint/2010/main" val="1878146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CCFC7-1DC2-2CF4-6995-892410051C4F}"/>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BD7166D5-40BF-7F48-F548-888E1E4DE03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56469DE-0F4F-2BD8-4A6B-60B7F2022A9E}"/>
              </a:ext>
            </a:extLst>
          </p:cNvPr>
          <p:cNvSpPr>
            <a:spLocks noGrp="1"/>
          </p:cNvSpPr>
          <p:nvPr>
            <p:ph type="sldNum" sz="quarter" idx="12"/>
          </p:nvPr>
        </p:nvSpPr>
        <p:spPr/>
        <p:txBody>
          <a:bodyPr/>
          <a:lstStyle>
            <a:lvl1pPr>
              <a:defRPr/>
            </a:lvl1pPr>
          </a:lstStyle>
          <a:p>
            <a:pPr>
              <a:defRPr/>
            </a:pPr>
            <a:fld id="{CAC2C38B-7BDB-4A6A-9183-3E83A63086A5}" type="slidenum">
              <a:rPr lang="en-US" altLang="en-US"/>
              <a:pPr>
                <a:defRPr/>
              </a:pPr>
              <a:t>‹#›</a:t>
            </a:fld>
            <a:endParaRPr lang="en-US" altLang="en-US"/>
          </a:p>
        </p:txBody>
      </p:sp>
    </p:spTree>
    <p:extLst>
      <p:ext uri="{BB962C8B-B14F-4D97-AF65-F5344CB8AC3E}">
        <p14:creationId xmlns:p14="http://schemas.microsoft.com/office/powerpoint/2010/main" val="3417969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C7BE6719-734F-FECE-F0A1-F45F6918741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1621404-C1B9-679A-7C83-6C17B3E1A5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9FB75E4-4B00-34FC-63F0-4B2DDD8753D1}"/>
              </a:ext>
            </a:extLst>
          </p:cNvPr>
          <p:cNvSpPr>
            <a:spLocks noGrp="1"/>
          </p:cNvSpPr>
          <p:nvPr>
            <p:ph type="sldNum" sz="quarter" idx="12"/>
          </p:nvPr>
        </p:nvSpPr>
        <p:spPr/>
        <p:txBody>
          <a:bodyPr/>
          <a:lstStyle>
            <a:lvl1pPr>
              <a:defRPr/>
            </a:lvl1pPr>
          </a:lstStyle>
          <a:p>
            <a:pPr>
              <a:defRPr/>
            </a:pPr>
            <a:fld id="{3A807BDA-7EA6-4803-82FE-ACF252D06D17}" type="slidenum">
              <a:rPr lang="en-US" altLang="en-US"/>
              <a:pPr>
                <a:defRPr/>
              </a:pPr>
              <a:t>‹#›</a:t>
            </a:fld>
            <a:endParaRPr lang="en-US" altLang="en-US"/>
          </a:p>
        </p:txBody>
      </p:sp>
    </p:spTree>
    <p:extLst>
      <p:ext uri="{BB962C8B-B14F-4D97-AF65-F5344CB8AC3E}">
        <p14:creationId xmlns:p14="http://schemas.microsoft.com/office/powerpoint/2010/main" val="3690487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693EFF-E581-E890-7CF1-03B1DB30DAAE}"/>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3F2F7010-44EA-8820-EE7A-9A6BCF4395B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316C1CC7-BF83-6DE7-4ED8-3476AC07298C}"/>
              </a:ext>
            </a:extLst>
          </p:cNvPr>
          <p:cNvSpPr>
            <a:spLocks noGrp="1"/>
          </p:cNvSpPr>
          <p:nvPr>
            <p:ph type="sldNum" sz="quarter" idx="12"/>
          </p:nvPr>
        </p:nvSpPr>
        <p:spPr/>
        <p:txBody>
          <a:bodyPr/>
          <a:lstStyle>
            <a:lvl1pPr>
              <a:defRPr/>
            </a:lvl1pPr>
          </a:lstStyle>
          <a:p>
            <a:pPr>
              <a:defRPr/>
            </a:pPr>
            <a:fld id="{DE95575D-BCB8-4421-9407-3FA8D72326B5}" type="slidenum">
              <a:rPr lang="en-US" altLang="en-US"/>
              <a:pPr>
                <a:defRPr/>
              </a:pPr>
              <a:t>‹#›</a:t>
            </a:fld>
            <a:endParaRPr lang="en-US" altLang="en-US"/>
          </a:p>
        </p:txBody>
      </p:sp>
    </p:spTree>
    <p:extLst>
      <p:ext uri="{BB962C8B-B14F-4D97-AF65-F5344CB8AC3E}">
        <p14:creationId xmlns:p14="http://schemas.microsoft.com/office/powerpoint/2010/main" val="4179722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4C4B16-DB0C-B585-0AD3-A4571F9F11EA}"/>
              </a:ext>
            </a:extLst>
          </p:cNvPr>
          <p:cNvSpPr>
            <a:spLocks noGrp="1"/>
          </p:cNvSpPr>
          <p:nvPr>
            <p:ph type="dt" sz="half"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7753F64E-B7F7-709D-2048-39C8F9A6B33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2AEFFFF0-097F-36A8-7096-A5ED9AFB964A}"/>
              </a:ext>
            </a:extLst>
          </p:cNvPr>
          <p:cNvSpPr>
            <a:spLocks noGrp="1"/>
          </p:cNvSpPr>
          <p:nvPr>
            <p:ph type="sldNum" sz="quarter" idx="12"/>
          </p:nvPr>
        </p:nvSpPr>
        <p:spPr/>
        <p:txBody>
          <a:bodyPr/>
          <a:lstStyle>
            <a:lvl1pPr>
              <a:defRPr/>
            </a:lvl1pPr>
          </a:lstStyle>
          <a:p>
            <a:pPr>
              <a:defRPr/>
            </a:pPr>
            <a:fld id="{565DE2F8-4944-4BBF-A0B9-D3F1383C0AAC}" type="slidenum">
              <a:rPr lang="en-US" altLang="en-US"/>
              <a:pPr>
                <a:defRPr/>
              </a:pPr>
              <a:t>‹#›</a:t>
            </a:fld>
            <a:endParaRPr lang="en-US" altLang="en-US"/>
          </a:p>
        </p:txBody>
      </p:sp>
    </p:spTree>
    <p:extLst>
      <p:ext uri="{BB962C8B-B14F-4D97-AF65-F5344CB8AC3E}">
        <p14:creationId xmlns:p14="http://schemas.microsoft.com/office/powerpoint/2010/main" val="1802422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8D8C17-3DA9-518F-486A-D2B75A1E5EE7}"/>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8EB926BC-7CB8-7319-E6BC-669E1EF95B7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6E1E7DDE-2E0D-04FF-966C-935CC375AFDC}"/>
              </a:ext>
            </a:extLst>
          </p:cNvPr>
          <p:cNvSpPr>
            <a:spLocks noGrp="1"/>
          </p:cNvSpPr>
          <p:nvPr>
            <p:ph type="sldNum" sz="quarter" idx="12"/>
          </p:nvPr>
        </p:nvSpPr>
        <p:spPr/>
        <p:txBody>
          <a:bodyPr/>
          <a:lstStyle>
            <a:lvl1pPr>
              <a:defRPr/>
            </a:lvl1pPr>
          </a:lstStyle>
          <a:p>
            <a:pPr>
              <a:defRPr/>
            </a:pPr>
            <a:fld id="{CA9F6A5B-59E4-4F46-8002-371A59F1C3FE}" type="slidenum">
              <a:rPr lang="en-US" altLang="en-US"/>
              <a:pPr>
                <a:defRPr/>
              </a:pPr>
              <a:t>‹#›</a:t>
            </a:fld>
            <a:endParaRPr lang="en-US" altLang="en-US"/>
          </a:p>
        </p:txBody>
      </p:sp>
    </p:spTree>
    <p:extLst>
      <p:ext uri="{BB962C8B-B14F-4D97-AF65-F5344CB8AC3E}">
        <p14:creationId xmlns:p14="http://schemas.microsoft.com/office/powerpoint/2010/main" val="330250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4BAD3D-72E4-938C-EE1F-8485F32A6AF2}"/>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F3341DB8-3E9F-816A-1684-2126B14D98A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9CB4580C-F75F-8310-768F-F3A026578FF8}"/>
              </a:ext>
            </a:extLst>
          </p:cNvPr>
          <p:cNvSpPr>
            <a:spLocks noGrp="1"/>
          </p:cNvSpPr>
          <p:nvPr>
            <p:ph type="sldNum" sz="quarter" idx="12"/>
          </p:nvPr>
        </p:nvSpPr>
        <p:spPr/>
        <p:txBody>
          <a:bodyPr/>
          <a:lstStyle>
            <a:lvl1pPr>
              <a:defRPr/>
            </a:lvl1pPr>
          </a:lstStyle>
          <a:p>
            <a:pPr>
              <a:defRPr/>
            </a:pPr>
            <a:fld id="{BAEDD208-F1E5-4CD3-9379-430DE8ECEAC0}" type="slidenum">
              <a:rPr lang="en-US" altLang="en-US"/>
              <a:pPr>
                <a:defRPr/>
              </a:pPr>
              <a:t>‹#›</a:t>
            </a:fld>
            <a:endParaRPr lang="en-US" altLang="en-US"/>
          </a:p>
        </p:txBody>
      </p:sp>
    </p:spTree>
    <p:extLst>
      <p:ext uri="{BB962C8B-B14F-4D97-AF65-F5344CB8AC3E}">
        <p14:creationId xmlns:p14="http://schemas.microsoft.com/office/powerpoint/2010/main" val="1489984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DAB534ED-BCA3-DA8D-3121-71887750B49B}"/>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45E34F4A-1A61-8978-2BAB-3F80A0EF058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D993D53E-1491-2D5A-51C3-3B2C94066ECC}"/>
              </a:ext>
            </a:extLst>
          </p:cNvPr>
          <p:cNvSpPr>
            <a:spLocks noGrp="1"/>
          </p:cNvSpPr>
          <p:nvPr>
            <p:ph type="sldNum" sz="quarter" idx="12"/>
          </p:nvPr>
        </p:nvSpPr>
        <p:spPr/>
        <p:txBody>
          <a:bodyPr/>
          <a:lstStyle>
            <a:lvl1pPr>
              <a:defRPr/>
            </a:lvl1pPr>
          </a:lstStyle>
          <a:p>
            <a:pPr>
              <a:defRPr/>
            </a:pPr>
            <a:fld id="{7AF411BF-4E8B-4634-9D79-F0B8CDDC133B}" type="slidenum">
              <a:rPr lang="en-US" altLang="en-US"/>
              <a:pPr>
                <a:defRPr/>
              </a:pPr>
              <a:t>‹#›</a:t>
            </a:fld>
            <a:endParaRPr lang="en-US" altLang="en-US"/>
          </a:p>
        </p:txBody>
      </p:sp>
    </p:spTree>
    <p:extLst>
      <p:ext uri="{BB962C8B-B14F-4D97-AF65-F5344CB8AC3E}">
        <p14:creationId xmlns:p14="http://schemas.microsoft.com/office/powerpoint/2010/main" val="2974746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E6633D1-810F-C84A-88C0-3575DCE1320E}"/>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56424220-E48C-8BF7-9CDD-846BFFC6C0A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352A1917-D413-D0CD-65C9-112BDCEDC41A}"/>
              </a:ext>
            </a:extLst>
          </p:cNvPr>
          <p:cNvSpPr>
            <a:spLocks noGrp="1"/>
          </p:cNvSpPr>
          <p:nvPr>
            <p:ph type="sldNum" sz="quarter" idx="12"/>
          </p:nvPr>
        </p:nvSpPr>
        <p:spPr/>
        <p:txBody>
          <a:bodyPr/>
          <a:lstStyle>
            <a:lvl1pPr>
              <a:defRPr/>
            </a:lvl1pPr>
          </a:lstStyle>
          <a:p>
            <a:pPr>
              <a:defRPr/>
            </a:pPr>
            <a:fld id="{5EB8527C-E6AC-4734-A932-25B71C65625C}" type="slidenum">
              <a:rPr lang="en-US" altLang="en-US"/>
              <a:pPr>
                <a:defRPr/>
              </a:pPr>
              <a:t>‹#›</a:t>
            </a:fld>
            <a:endParaRPr lang="en-US" altLang="en-US"/>
          </a:p>
        </p:txBody>
      </p:sp>
    </p:spTree>
    <p:extLst>
      <p:ext uri="{BB962C8B-B14F-4D97-AF65-F5344CB8AC3E}">
        <p14:creationId xmlns:p14="http://schemas.microsoft.com/office/powerpoint/2010/main" val="3837242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7DC239-6CF7-8BCC-866D-05E795A84479}"/>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7DAC908-99C6-5FB1-9832-3156FDAC24C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D6BFB06-2862-631E-2E34-4711F5E77E1D}"/>
              </a:ext>
            </a:extLst>
          </p:cNvPr>
          <p:cNvSpPr>
            <a:spLocks noGrp="1"/>
          </p:cNvSpPr>
          <p:nvPr>
            <p:ph type="sldNum" sz="quarter" idx="12"/>
          </p:nvPr>
        </p:nvSpPr>
        <p:spPr/>
        <p:txBody>
          <a:bodyPr/>
          <a:lstStyle>
            <a:lvl1pPr>
              <a:defRPr/>
            </a:lvl1pPr>
          </a:lstStyle>
          <a:p>
            <a:pPr>
              <a:defRPr/>
            </a:pPr>
            <a:fld id="{7EE39F6D-D096-4A63-A3BE-EB5B9F30A86E}" type="slidenum">
              <a:rPr lang="en-US" altLang="en-US"/>
              <a:pPr>
                <a:defRPr/>
              </a:pPr>
              <a:t>‹#›</a:t>
            </a:fld>
            <a:endParaRPr lang="en-US" altLang="en-US"/>
          </a:p>
        </p:txBody>
      </p:sp>
    </p:spTree>
    <p:extLst>
      <p:ext uri="{BB962C8B-B14F-4D97-AF65-F5344CB8AC3E}">
        <p14:creationId xmlns:p14="http://schemas.microsoft.com/office/powerpoint/2010/main" val="3858408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8F4BF9-9F2A-DBB6-0201-6230173267CD}"/>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457C32BF-2AD8-896B-B341-A9753174BDC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2E55720-2390-692D-3054-ED27CCAD6042}"/>
              </a:ext>
            </a:extLst>
          </p:cNvPr>
          <p:cNvSpPr>
            <a:spLocks noGrp="1"/>
          </p:cNvSpPr>
          <p:nvPr>
            <p:ph type="sldNum" sz="quarter" idx="12"/>
          </p:nvPr>
        </p:nvSpPr>
        <p:spPr/>
        <p:txBody>
          <a:bodyPr/>
          <a:lstStyle>
            <a:lvl1pPr>
              <a:defRPr/>
            </a:lvl1pPr>
          </a:lstStyle>
          <a:p>
            <a:pPr>
              <a:defRPr/>
            </a:pPr>
            <a:fld id="{076C9A36-8708-4224-8C3C-4E58734E63E6}" type="slidenum">
              <a:rPr lang="en-US" altLang="en-US"/>
              <a:pPr>
                <a:defRPr/>
              </a:pPr>
              <a:t>‹#›</a:t>
            </a:fld>
            <a:endParaRPr lang="en-US" altLang="en-US"/>
          </a:p>
        </p:txBody>
      </p:sp>
    </p:spTree>
    <p:extLst>
      <p:ext uri="{BB962C8B-B14F-4D97-AF65-F5344CB8AC3E}">
        <p14:creationId xmlns:p14="http://schemas.microsoft.com/office/powerpoint/2010/main" val="564068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4" descr="Logo rgb">
            <a:extLst>
              <a:ext uri="{FF2B5EF4-FFF2-40B4-BE49-F238E27FC236}">
                <a16:creationId xmlns:a16="http://schemas.microsoft.com/office/drawing/2014/main" id="{147D7E5B-E0D3-215F-1F87-E81D828E43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9713" y="188913"/>
            <a:ext cx="5280025" cy="96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0" descr="soil">
            <a:extLst>
              <a:ext uri="{FF2B5EF4-FFF2-40B4-BE49-F238E27FC236}">
                <a16:creationId xmlns:a16="http://schemas.microsoft.com/office/drawing/2014/main" id="{662B2623-9254-EB1A-12E6-B7A14445FAC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79113" y="0"/>
            <a:ext cx="1512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914400" y="2130426"/>
            <a:ext cx="9501717" cy="1470025"/>
          </a:xfrm>
        </p:spPr>
        <p:txBody>
          <a:bodyPr/>
          <a:lstStyle>
            <a:lvl1pPr>
              <a:defRPr/>
            </a:lvl1pPr>
          </a:lstStyle>
          <a:p>
            <a:r>
              <a:rPr lang="en-US"/>
              <a:t>Click to edit Master title style</a:t>
            </a:r>
          </a:p>
        </p:txBody>
      </p:sp>
      <p:sp>
        <p:nvSpPr>
          <p:cNvPr id="3075" name="Rectangle 3"/>
          <p:cNvSpPr>
            <a:spLocks noGrp="1" noChangeArrowheads="1"/>
          </p:cNvSpPr>
          <p:nvPr>
            <p:ph type="subTitle" idx="1"/>
          </p:nvPr>
        </p:nvSpPr>
        <p:spPr>
          <a:xfrm>
            <a:off x="912285" y="3789363"/>
            <a:ext cx="9503833" cy="1752600"/>
          </a:xfrm>
        </p:spPr>
        <p:txBody>
          <a:bodyPr/>
          <a:lstStyle>
            <a:lvl1pPr marL="0" indent="0" algn="ctr">
              <a:buFontTx/>
              <a:buNone/>
              <a:defRPr/>
            </a:lvl1pPr>
          </a:lstStyle>
          <a:p>
            <a:r>
              <a:rPr lang="en-US"/>
              <a:t>Click to edit Master subtitle style</a:t>
            </a:r>
          </a:p>
        </p:txBody>
      </p:sp>
      <p:sp>
        <p:nvSpPr>
          <p:cNvPr id="4" name="Rectangle 4">
            <a:extLst>
              <a:ext uri="{FF2B5EF4-FFF2-40B4-BE49-F238E27FC236}">
                <a16:creationId xmlns:a16="http://schemas.microsoft.com/office/drawing/2014/main" id="{8D15B845-219B-2223-2AF6-5CF4F42AE747}"/>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9E730E8-3FC0-4051-EC4D-A17AB5186ED9}"/>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4A420BE-4E56-CF16-E4AA-F502F3A2F983}"/>
              </a:ext>
            </a:extLst>
          </p:cNvPr>
          <p:cNvSpPr>
            <a:spLocks noGrp="1" noChangeArrowheads="1"/>
          </p:cNvSpPr>
          <p:nvPr>
            <p:ph type="sldNum" sz="quarter" idx="12"/>
          </p:nvPr>
        </p:nvSpPr>
        <p:spPr>
          <a:xfrm>
            <a:off x="8737600" y="6245225"/>
            <a:ext cx="1871663" cy="476250"/>
          </a:xfrm>
        </p:spPr>
        <p:txBody>
          <a:bodyPr/>
          <a:lstStyle>
            <a:lvl1pPr>
              <a:defRPr/>
            </a:lvl1pPr>
          </a:lstStyle>
          <a:p>
            <a:pPr>
              <a:defRPr/>
            </a:pPr>
            <a:fld id="{583630D7-5E68-4929-94E7-F07CAF335449}" type="slidenum">
              <a:rPr lang="en-US" altLang="en-US"/>
              <a:pPr>
                <a:defRPr/>
              </a:pPr>
              <a:t>‹#›</a:t>
            </a:fld>
            <a:endParaRPr lang="en-US" altLang="en-US"/>
          </a:p>
        </p:txBody>
      </p:sp>
    </p:spTree>
    <p:extLst>
      <p:ext uri="{BB962C8B-B14F-4D97-AF65-F5344CB8AC3E}">
        <p14:creationId xmlns:p14="http://schemas.microsoft.com/office/powerpoint/2010/main" val="4065041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879DA-220E-9B88-D85D-FF293A0137DC}"/>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98F10D5-F1B4-3EF3-07A9-52BE829FB4D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877B467-C2AB-BD4E-B887-ECEE89881172}"/>
              </a:ext>
            </a:extLst>
          </p:cNvPr>
          <p:cNvSpPr>
            <a:spLocks noGrp="1"/>
          </p:cNvSpPr>
          <p:nvPr>
            <p:ph type="sldNum" sz="quarter" idx="12"/>
          </p:nvPr>
        </p:nvSpPr>
        <p:spPr/>
        <p:txBody>
          <a:bodyPr/>
          <a:lstStyle>
            <a:lvl1pPr>
              <a:defRPr/>
            </a:lvl1pPr>
          </a:lstStyle>
          <a:p>
            <a:pPr>
              <a:defRPr/>
            </a:pPr>
            <a:fld id="{B0818387-F382-41E3-B3E1-BB870434FFF0}" type="slidenum">
              <a:rPr lang="en-US" altLang="en-US"/>
              <a:pPr>
                <a:defRPr/>
              </a:pPr>
              <a:t>‹#›</a:t>
            </a:fld>
            <a:endParaRPr lang="en-US" altLang="en-US"/>
          </a:p>
        </p:txBody>
      </p:sp>
    </p:spTree>
    <p:extLst>
      <p:ext uri="{BB962C8B-B14F-4D97-AF65-F5344CB8AC3E}">
        <p14:creationId xmlns:p14="http://schemas.microsoft.com/office/powerpoint/2010/main" val="3506468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2CE658A3-F6AF-74CC-B7F8-37C7D0BDBFF9}"/>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45195D7A-B9E2-7547-9832-ACC94BF160A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BD820AB-4F3C-E5A5-7F40-B6F81BC25E9C}"/>
              </a:ext>
            </a:extLst>
          </p:cNvPr>
          <p:cNvSpPr>
            <a:spLocks noGrp="1"/>
          </p:cNvSpPr>
          <p:nvPr>
            <p:ph type="sldNum" sz="quarter" idx="12"/>
          </p:nvPr>
        </p:nvSpPr>
        <p:spPr/>
        <p:txBody>
          <a:bodyPr/>
          <a:lstStyle>
            <a:lvl1pPr>
              <a:defRPr/>
            </a:lvl1pPr>
          </a:lstStyle>
          <a:p>
            <a:pPr>
              <a:defRPr/>
            </a:pPr>
            <a:fld id="{D498CED4-1502-48C6-BBCA-06C914B6DBBA}" type="slidenum">
              <a:rPr lang="en-US" altLang="en-US"/>
              <a:pPr>
                <a:defRPr/>
              </a:pPr>
              <a:t>‹#›</a:t>
            </a:fld>
            <a:endParaRPr lang="en-US" altLang="en-US"/>
          </a:p>
        </p:txBody>
      </p:sp>
    </p:spTree>
    <p:extLst>
      <p:ext uri="{BB962C8B-B14F-4D97-AF65-F5344CB8AC3E}">
        <p14:creationId xmlns:p14="http://schemas.microsoft.com/office/powerpoint/2010/main" val="3566329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1F5805-33DB-C966-C05F-09ECDBD841B4}"/>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5575C63A-3EB3-2D57-F643-DCEC9A4C0BB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84ABA612-FE26-E7D5-28D8-97FCB3DE35E1}"/>
              </a:ext>
            </a:extLst>
          </p:cNvPr>
          <p:cNvSpPr>
            <a:spLocks noGrp="1"/>
          </p:cNvSpPr>
          <p:nvPr>
            <p:ph type="sldNum" sz="quarter" idx="12"/>
          </p:nvPr>
        </p:nvSpPr>
        <p:spPr/>
        <p:txBody>
          <a:bodyPr/>
          <a:lstStyle>
            <a:lvl1pPr>
              <a:defRPr/>
            </a:lvl1pPr>
          </a:lstStyle>
          <a:p>
            <a:pPr>
              <a:defRPr/>
            </a:pPr>
            <a:fld id="{A07EDB00-045C-4AEF-A6FA-71E529A53138}" type="slidenum">
              <a:rPr lang="en-US" altLang="en-US"/>
              <a:pPr>
                <a:defRPr/>
              </a:pPr>
              <a:t>‹#›</a:t>
            </a:fld>
            <a:endParaRPr lang="en-US" altLang="en-US"/>
          </a:p>
        </p:txBody>
      </p:sp>
    </p:spTree>
    <p:extLst>
      <p:ext uri="{BB962C8B-B14F-4D97-AF65-F5344CB8AC3E}">
        <p14:creationId xmlns:p14="http://schemas.microsoft.com/office/powerpoint/2010/main" val="3873410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DB06D4-5327-D4CA-5A8F-2F87D69B6D64}"/>
              </a:ext>
            </a:extLst>
          </p:cNvPr>
          <p:cNvSpPr>
            <a:spLocks noGrp="1"/>
          </p:cNvSpPr>
          <p:nvPr>
            <p:ph type="dt" sz="half"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9EDF0A6E-D2D3-C784-C414-1DA21DD788A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BFE6F805-86D2-8D2E-9DA8-CE6E8107EC53}"/>
              </a:ext>
            </a:extLst>
          </p:cNvPr>
          <p:cNvSpPr>
            <a:spLocks noGrp="1"/>
          </p:cNvSpPr>
          <p:nvPr>
            <p:ph type="sldNum" sz="quarter" idx="12"/>
          </p:nvPr>
        </p:nvSpPr>
        <p:spPr/>
        <p:txBody>
          <a:bodyPr/>
          <a:lstStyle>
            <a:lvl1pPr>
              <a:defRPr/>
            </a:lvl1pPr>
          </a:lstStyle>
          <a:p>
            <a:pPr>
              <a:defRPr/>
            </a:pPr>
            <a:fld id="{D82F03FC-A152-4F1A-9C1C-899C0FB8224C}" type="slidenum">
              <a:rPr lang="en-US" altLang="en-US"/>
              <a:pPr>
                <a:defRPr/>
              </a:pPr>
              <a:t>‹#›</a:t>
            </a:fld>
            <a:endParaRPr lang="en-US" altLang="en-US"/>
          </a:p>
        </p:txBody>
      </p:sp>
    </p:spTree>
    <p:extLst>
      <p:ext uri="{BB962C8B-B14F-4D97-AF65-F5344CB8AC3E}">
        <p14:creationId xmlns:p14="http://schemas.microsoft.com/office/powerpoint/2010/main" val="3162724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D3550B-1129-176E-150F-7D44EB0A0CF3}"/>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0E1848C4-6F74-26CF-7C3B-9FCED8EEEC9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8AF14413-8B13-3C48-83CA-A843798DA0F3}"/>
              </a:ext>
            </a:extLst>
          </p:cNvPr>
          <p:cNvSpPr>
            <a:spLocks noGrp="1"/>
          </p:cNvSpPr>
          <p:nvPr>
            <p:ph type="sldNum" sz="quarter" idx="12"/>
          </p:nvPr>
        </p:nvSpPr>
        <p:spPr/>
        <p:txBody>
          <a:bodyPr/>
          <a:lstStyle>
            <a:lvl1pPr>
              <a:defRPr/>
            </a:lvl1pPr>
          </a:lstStyle>
          <a:p>
            <a:pPr>
              <a:defRPr/>
            </a:pPr>
            <a:fld id="{8507B984-3690-42FC-BA95-6D65589FBDE2}" type="slidenum">
              <a:rPr lang="en-US" altLang="en-US"/>
              <a:pPr>
                <a:defRPr/>
              </a:pPr>
              <a:t>‹#›</a:t>
            </a:fld>
            <a:endParaRPr lang="en-US" altLang="en-US"/>
          </a:p>
        </p:txBody>
      </p:sp>
    </p:spTree>
    <p:extLst>
      <p:ext uri="{BB962C8B-B14F-4D97-AF65-F5344CB8AC3E}">
        <p14:creationId xmlns:p14="http://schemas.microsoft.com/office/powerpoint/2010/main" val="2954638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AF986F-8F4D-6B9F-E81B-B6440EF92591}"/>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B927D706-B57B-A9E4-ACC9-36BD3CDC56D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A3158602-0F7C-87A3-C53C-8E09CA718527}"/>
              </a:ext>
            </a:extLst>
          </p:cNvPr>
          <p:cNvSpPr>
            <a:spLocks noGrp="1"/>
          </p:cNvSpPr>
          <p:nvPr>
            <p:ph type="sldNum" sz="quarter" idx="12"/>
          </p:nvPr>
        </p:nvSpPr>
        <p:spPr/>
        <p:txBody>
          <a:bodyPr/>
          <a:lstStyle>
            <a:lvl1pPr>
              <a:defRPr/>
            </a:lvl1pPr>
          </a:lstStyle>
          <a:p>
            <a:pPr>
              <a:defRPr/>
            </a:pPr>
            <a:fld id="{F678344F-734D-4674-ABA9-02989EB6E55E}" type="slidenum">
              <a:rPr lang="en-US" altLang="en-US"/>
              <a:pPr>
                <a:defRPr/>
              </a:pPr>
              <a:t>‹#›</a:t>
            </a:fld>
            <a:endParaRPr lang="en-US" altLang="en-US"/>
          </a:p>
        </p:txBody>
      </p:sp>
    </p:spTree>
    <p:extLst>
      <p:ext uri="{BB962C8B-B14F-4D97-AF65-F5344CB8AC3E}">
        <p14:creationId xmlns:p14="http://schemas.microsoft.com/office/powerpoint/2010/main" val="26596553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19CD1F6-3D3A-FBF5-68ED-1DAFB980CC82}"/>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5EB11332-D555-3D88-2D24-DCB2B9D10B5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2462966-689A-0989-C099-A75A31EAE9A1}"/>
              </a:ext>
            </a:extLst>
          </p:cNvPr>
          <p:cNvSpPr>
            <a:spLocks noGrp="1"/>
          </p:cNvSpPr>
          <p:nvPr>
            <p:ph type="sldNum" sz="quarter" idx="12"/>
          </p:nvPr>
        </p:nvSpPr>
        <p:spPr/>
        <p:txBody>
          <a:bodyPr/>
          <a:lstStyle>
            <a:lvl1pPr>
              <a:defRPr/>
            </a:lvl1pPr>
          </a:lstStyle>
          <a:p>
            <a:pPr>
              <a:defRPr/>
            </a:pPr>
            <a:fld id="{654746DA-4CCC-474A-896C-F8DDEF4DC359}" type="slidenum">
              <a:rPr lang="en-US" altLang="en-US"/>
              <a:pPr>
                <a:defRPr/>
              </a:pPr>
              <a:t>‹#›</a:t>
            </a:fld>
            <a:endParaRPr lang="en-US" altLang="en-US"/>
          </a:p>
        </p:txBody>
      </p:sp>
    </p:spTree>
    <p:extLst>
      <p:ext uri="{BB962C8B-B14F-4D97-AF65-F5344CB8AC3E}">
        <p14:creationId xmlns:p14="http://schemas.microsoft.com/office/powerpoint/2010/main" val="4114595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F1992859-59FA-01CE-9563-33373F0A4BE7}"/>
              </a:ext>
            </a:extLst>
          </p:cNvPr>
          <p:cNvSpPr>
            <a:spLocks noGrp="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837C95A0-538F-3DDC-6246-FA616BC4B6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C47776D0-2296-0D3A-0EA8-ED17D6475BFC}"/>
              </a:ext>
            </a:extLst>
          </p:cNvPr>
          <p:cNvSpPr>
            <a:spLocks noGrp="1"/>
          </p:cNvSpPr>
          <p:nvPr>
            <p:ph type="sldNum" sz="quarter" idx="12"/>
          </p:nvPr>
        </p:nvSpPr>
        <p:spPr/>
        <p:txBody>
          <a:bodyPr/>
          <a:lstStyle>
            <a:lvl1pPr>
              <a:defRPr/>
            </a:lvl1pPr>
          </a:lstStyle>
          <a:p>
            <a:pPr>
              <a:defRPr/>
            </a:pPr>
            <a:fld id="{F5F09037-881F-42E8-91B8-A67C0BBE3B69}" type="slidenum">
              <a:rPr lang="en-US" altLang="en-US"/>
              <a:pPr>
                <a:defRPr/>
              </a:pPr>
              <a:t>‹#›</a:t>
            </a:fld>
            <a:endParaRPr lang="en-US" altLang="en-US"/>
          </a:p>
        </p:txBody>
      </p:sp>
    </p:spTree>
    <p:extLst>
      <p:ext uri="{BB962C8B-B14F-4D97-AF65-F5344CB8AC3E}">
        <p14:creationId xmlns:p14="http://schemas.microsoft.com/office/powerpoint/2010/main" val="3918995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EAEDC0-C7E9-80D9-D99B-98D71B282C7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6909800-153D-90C4-FE2B-C887ECB9A94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099FF75-03C0-3F45-6108-FEB17B5C555F}"/>
              </a:ext>
            </a:extLst>
          </p:cNvPr>
          <p:cNvSpPr>
            <a:spLocks noGrp="1"/>
          </p:cNvSpPr>
          <p:nvPr>
            <p:ph type="sldNum" sz="quarter" idx="12"/>
          </p:nvPr>
        </p:nvSpPr>
        <p:spPr/>
        <p:txBody>
          <a:bodyPr/>
          <a:lstStyle>
            <a:lvl1pPr>
              <a:defRPr/>
            </a:lvl1pPr>
          </a:lstStyle>
          <a:p>
            <a:pPr>
              <a:defRPr/>
            </a:pPr>
            <a:fld id="{C1306063-7098-4B0A-AF59-E0CF9C39DC01}" type="slidenum">
              <a:rPr lang="en-US" altLang="en-US"/>
              <a:pPr>
                <a:defRPr/>
              </a:pPr>
              <a:t>‹#›</a:t>
            </a:fld>
            <a:endParaRPr lang="en-US" altLang="en-US"/>
          </a:p>
        </p:txBody>
      </p:sp>
    </p:spTree>
    <p:extLst>
      <p:ext uri="{BB962C8B-B14F-4D97-AF65-F5344CB8AC3E}">
        <p14:creationId xmlns:p14="http://schemas.microsoft.com/office/powerpoint/2010/main" val="254302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B7F295-94B7-DC45-C198-A763813BE0D4}"/>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41017376-B0A1-48C4-B3DE-9F8DACA4E0B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8172D0A-3B4F-7A05-7FAE-EB9E6691D9B0}"/>
              </a:ext>
            </a:extLst>
          </p:cNvPr>
          <p:cNvSpPr>
            <a:spLocks noGrp="1"/>
          </p:cNvSpPr>
          <p:nvPr>
            <p:ph type="sldNum" sz="quarter" idx="12"/>
          </p:nvPr>
        </p:nvSpPr>
        <p:spPr/>
        <p:txBody>
          <a:bodyPr/>
          <a:lstStyle>
            <a:lvl1pPr>
              <a:defRPr/>
            </a:lvl1pPr>
          </a:lstStyle>
          <a:p>
            <a:pPr>
              <a:defRPr/>
            </a:pPr>
            <a:fld id="{867964EC-8FA6-45AB-B2C0-92A02D46A548}" type="slidenum">
              <a:rPr lang="en-US" altLang="en-US"/>
              <a:pPr>
                <a:defRPr/>
              </a:pPr>
              <a:t>‹#›</a:t>
            </a:fld>
            <a:endParaRPr lang="en-US" altLang="en-US"/>
          </a:p>
        </p:txBody>
      </p:sp>
    </p:spTree>
    <p:extLst>
      <p:ext uri="{BB962C8B-B14F-4D97-AF65-F5344CB8AC3E}">
        <p14:creationId xmlns:p14="http://schemas.microsoft.com/office/powerpoint/2010/main" val="4083138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CBD3A0D-B0EA-B1E0-C53A-4FC9EAD8BF39}"/>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4DFFD47-E0BE-FA12-8029-C1108DC7DFE1}"/>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3880B33-19FF-FBB4-7CB7-8D6AF60A7597}"/>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mn-cs"/>
              </a:defRPr>
            </a:lvl1pPr>
          </a:lstStyle>
          <a:p>
            <a:pPr>
              <a:defRPr/>
            </a:pPr>
            <a:endParaRPr lang="en-US"/>
          </a:p>
        </p:txBody>
      </p:sp>
      <p:sp>
        <p:nvSpPr>
          <p:cNvPr id="1029" name="Rectangle 5">
            <a:extLst>
              <a:ext uri="{FF2B5EF4-FFF2-40B4-BE49-F238E27FC236}">
                <a16:creationId xmlns:a16="http://schemas.microsoft.com/office/drawing/2014/main" id="{C83FF69A-F7DD-5B9B-D45E-139C92A5F778}"/>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a:defRPr/>
            </a:pPr>
            <a:endParaRPr lang="en-US"/>
          </a:p>
        </p:txBody>
      </p:sp>
      <p:sp>
        <p:nvSpPr>
          <p:cNvPr id="1030" name="Rectangle 6">
            <a:extLst>
              <a:ext uri="{FF2B5EF4-FFF2-40B4-BE49-F238E27FC236}">
                <a16:creationId xmlns:a16="http://schemas.microsoft.com/office/drawing/2014/main" id="{58AB08C5-9B4D-774D-24CB-DAA9F524E824}"/>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BB0E7014-B63C-4BC6-A39F-679EB73F5B77}" type="slidenum">
              <a:rPr lang="en-US" altLang="en-US"/>
              <a:pPr>
                <a:defRPr/>
              </a:pPr>
              <a:t>‹#›</a:t>
            </a:fld>
            <a:endParaRPr lang="en-US" altLang="en-US"/>
          </a:p>
        </p:txBody>
      </p:sp>
      <p:pic>
        <p:nvPicPr>
          <p:cNvPr id="1031" name="Picture 11" descr="strip">
            <a:extLst>
              <a:ext uri="{FF2B5EF4-FFF2-40B4-BE49-F238E27FC236}">
                <a16:creationId xmlns:a16="http://schemas.microsoft.com/office/drawing/2014/main" id="{09B235C8-1D80-6271-6EE8-4293595004D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728451" y="0"/>
            <a:ext cx="463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742" r:id="rId1"/>
    <p:sldLayoutId id="2147486743" r:id="rId2"/>
    <p:sldLayoutId id="2147486744" r:id="rId3"/>
    <p:sldLayoutId id="2147486745" r:id="rId4"/>
    <p:sldLayoutId id="2147486746" r:id="rId5"/>
    <p:sldLayoutId id="2147486747" r:id="rId6"/>
    <p:sldLayoutId id="2147486748" r:id="rId7"/>
    <p:sldLayoutId id="2147486749" r:id="rId8"/>
    <p:sldLayoutId id="2147486750" r:id="rId9"/>
    <p:sldLayoutId id="2147486751" r:id="rId10"/>
    <p:sldLayoutId id="214748675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AA66069-77FC-1E64-5069-24D44C81928E}"/>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0586F77-F4B5-CFAF-8860-66E510E5F032}"/>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F4D1E5C-C2BB-1B74-5EE6-32ABD69F962E}"/>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mn-cs"/>
              </a:defRPr>
            </a:lvl1pPr>
          </a:lstStyle>
          <a:p>
            <a:pPr>
              <a:defRPr/>
            </a:pPr>
            <a:endParaRPr lang="en-US"/>
          </a:p>
        </p:txBody>
      </p:sp>
      <p:sp>
        <p:nvSpPr>
          <p:cNvPr id="1029" name="Rectangle 5">
            <a:extLst>
              <a:ext uri="{FF2B5EF4-FFF2-40B4-BE49-F238E27FC236}">
                <a16:creationId xmlns:a16="http://schemas.microsoft.com/office/drawing/2014/main" id="{8F0B86B7-BE34-835E-1FF5-C36018B1D797}"/>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a:defRPr/>
            </a:pPr>
            <a:endParaRPr lang="en-US"/>
          </a:p>
        </p:txBody>
      </p:sp>
      <p:sp>
        <p:nvSpPr>
          <p:cNvPr id="1030" name="Rectangle 6">
            <a:extLst>
              <a:ext uri="{FF2B5EF4-FFF2-40B4-BE49-F238E27FC236}">
                <a16:creationId xmlns:a16="http://schemas.microsoft.com/office/drawing/2014/main" id="{EFCF7E09-674D-349E-03B0-D13651A72C21}"/>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41898FE-225D-4327-9C75-B8E955F5B2EE}" type="slidenum">
              <a:rPr lang="en-US" altLang="en-US"/>
              <a:pPr>
                <a:defRPr/>
              </a:pPr>
              <a:t>‹#›</a:t>
            </a:fld>
            <a:endParaRPr lang="en-US" altLang="en-US"/>
          </a:p>
        </p:txBody>
      </p:sp>
      <p:pic>
        <p:nvPicPr>
          <p:cNvPr id="1031" name="Picture 11" descr="strip">
            <a:extLst>
              <a:ext uri="{FF2B5EF4-FFF2-40B4-BE49-F238E27FC236}">
                <a16:creationId xmlns:a16="http://schemas.microsoft.com/office/drawing/2014/main" id="{F0AA464B-5BB9-C7DC-0029-A539373750D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728450" y="0"/>
            <a:ext cx="463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803389"/>
      </p:ext>
    </p:extLst>
  </p:cSld>
  <p:clrMap bg1="lt1" tx1="dk1" bg2="lt2" tx2="dk2" accent1="accent1" accent2="accent2" accent3="accent3" accent4="accent4" accent5="accent5" accent6="accent6" hlink="hlink" folHlink="folHlink"/>
  <p:sldLayoutIdLst>
    <p:sldLayoutId id="2147486754" r:id="rId1"/>
    <p:sldLayoutId id="2147486755" r:id="rId2"/>
    <p:sldLayoutId id="2147486756" r:id="rId3"/>
    <p:sldLayoutId id="2147486757" r:id="rId4"/>
    <p:sldLayoutId id="2147486758" r:id="rId5"/>
    <p:sldLayoutId id="2147486759" r:id="rId6"/>
    <p:sldLayoutId id="2147486760" r:id="rId7"/>
    <p:sldLayoutId id="2147486761" r:id="rId8"/>
    <p:sldLayoutId id="2147486762" r:id="rId9"/>
    <p:sldLayoutId id="2147486763" r:id="rId10"/>
    <p:sldLayoutId id="214748676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hyperlink" Target="http://www.dungbeetleinnovations.com/" TargetMode="Externa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hyperlink" Target="http://www.dungbeetleinnovations.com/" TargetMode="Externa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dungbeetleinnovations.com/"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6.jpeg"/><Relationship Id="rId5" Type="http://schemas.openxmlformats.org/officeDocument/2006/relationships/hyperlink" Target="http://www.dungbeetleinnovations.com/" TargetMode="Externa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hyperlink" Target="http://www.dungbeetleinnovations.com/"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hyperlink" Target="http://www.dungbeetleinnovations.com/" TargetMode="External"/><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hyperlink" Target="http://www.dungbeetleinnovations.com/"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0.jpe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hyperlink" Target="http://www.dungbeetleinnovations.com/"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0.jpeg"/><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image" Target="../media/image6.jpeg"/><Relationship Id="rId4" Type="http://schemas.openxmlformats.org/officeDocument/2006/relationships/hyperlink" Target="http://www.dungbeetleinnovations.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dungbeetleinnovations.com/" TargetMode="Externa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35.jpe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image" Target="../media/image37.emf"/><Relationship Id="rId7"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6.jpeg"/><Relationship Id="rId4" Type="http://schemas.openxmlformats.org/officeDocument/2006/relationships/hyperlink" Target="http://www.dungbeetleinnova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6.jpe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hyperlink" Target="http://www.dungbeetleinnovations.com/" TargetMode="External"/><Relationship Id="rId5" Type="http://schemas.openxmlformats.org/officeDocument/2006/relationships/image" Target="../media/image43.jpe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49.jpeg"/><Relationship Id="rId7" Type="http://schemas.openxmlformats.org/officeDocument/2006/relationships/hyperlink" Target="http://www.dungbeetleinnovations.com/" TargetMode="External"/><Relationship Id="rId2" Type="http://schemas.openxmlformats.org/officeDocument/2006/relationships/image" Target="../media/image48.jpeg"/><Relationship Id="rId1" Type="http://schemas.openxmlformats.org/officeDocument/2006/relationships/slideLayout" Target="../slideLayouts/slideLayout18.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dungbeetleinnovations.com/"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dungbeetleinnovations.com/" TargetMode="Externa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dungbeetleinnovations.com/" TargetMode="Externa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dungbeetleinnovations.com/" TargetMode="External"/><Relationship Id="rId1" Type="http://schemas.openxmlformats.org/officeDocument/2006/relationships/slideLayout" Target="../slideLayouts/slideLayout7.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4E9D900A-E6CA-0DB9-6251-EE0E2FF71105}"/>
              </a:ext>
            </a:extLst>
          </p:cNvPr>
          <p:cNvSpPr txBox="1">
            <a:spLocks noChangeArrowheads="1"/>
          </p:cNvSpPr>
          <p:nvPr/>
        </p:nvSpPr>
        <p:spPr bwMode="auto">
          <a:xfrm>
            <a:off x="1785939" y="1830389"/>
            <a:ext cx="85502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5400" b="1"/>
              <a:t>Why dung beetles </a:t>
            </a:r>
          </a:p>
          <a:p>
            <a:pPr algn="ctr">
              <a:spcBef>
                <a:spcPct val="0"/>
              </a:spcBef>
              <a:buFontTx/>
              <a:buNone/>
            </a:pPr>
            <a:r>
              <a:rPr lang="en-GB" altLang="en-US" sz="5400" b="1"/>
              <a:t>are a good idea</a:t>
            </a:r>
            <a:endParaRPr lang="en-NZ" altLang="en-US" sz="5400" b="1"/>
          </a:p>
        </p:txBody>
      </p:sp>
      <p:pic>
        <p:nvPicPr>
          <p:cNvPr id="14339" name="Picture 1">
            <a:extLst>
              <a:ext uri="{FF2B5EF4-FFF2-40B4-BE49-F238E27FC236}">
                <a16:creationId xmlns:a16="http://schemas.microsoft.com/office/drawing/2014/main" id="{8128C842-777C-2230-7CE3-EA7C949983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1350" y="333376"/>
            <a:ext cx="58293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Google Shape;70;p11">
            <a:extLst>
              <a:ext uri="{FF2B5EF4-FFF2-40B4-BE49-F238E27FC236}">
                <a16:creationId xmlns:a16="http://schemas.microsoft.com/office/drawing/2014/main" id="{52FEA1F4-7A30-3C85-DD16-08144B569622}"/>
              </a:ext>
            </a:extLst>
          </p:cNvPr>
          <p:cNvSpPr txBox="1">
            <a:spLocks noChangeArrowheads="1"/>
          </p:cNvSpPr>
          <p:nvPr/>
        </p:nvSpPr>
        <p:spPr bwMode="auto">
          <a:xfrm>
            <a:off x="2279651" y="4005264"/>
            <a:ext cx="7273925"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50000"/>
              </a:lnSpc>
              <a:spcBef>
                <a:spcPct val="0"/>
              </a:spcBef>
              <a:buClr>
                <a:srgbClr val="000000"/>
              </a:buClr>
              <a:buSzPts val="2000"/>
              <a:buFontTx/>
              <a:buNone/>
            </a:pPr>
            <a:r>
              <a:rPr lang="en-US" altLang="en-US" sz="2400" b="1">
                <a:solidFill>
                  <a:srgbClr val="000000"/>
                </a:solidFill>
                <a:sym typeface="Arial" panose="020B0604020202020204" pitchFamily="34" charset="0"/>
              </a:rPr>
              <a:t>Dr Shaun A. Forgie</a:t>
            </a:r>
          </a:p>
          <a:p>
            <a:pPr algn="ctr">
              <a:lnSpc>
                <a:spcPct val="150000"/>
              </a:lnSpc>
              <a:spcBef>
                <a:spcPct val="0"/>
              </a:spcBef>
              <a:buClr>
                <a:srgbClr val="000000"/>
              </a:buClr>
              <a:buSzPts val="2000"/>
              <a:buFontTx/>
              <a:buNone/>
            </a:pPr>
            <a:r>
              <a:rPr lang="en-US" altLang="en-US" sz="1600" b="1">
                <a:solidFill>
                  <a:srgbClr val="000000"/>
                </a:solidFill>
                <a:sym typeface="Arial" panose="020B0604020202020204" pitchFamily="34" charset="0"/>
              </a:rPr>
              <a:t> </a:t>
            </a:r>
          </a:p>
          <a:p>
            <a:pPr>
              <a:spcBef>
                <a:spcPct val="0"/>
              </a:spcBef>
              <a:buFontTx/>
              <a:buNone/>
            </a:pPr>
            <a:endParaRPr lang="en-US" altLang="en-US" sz="1600" b="1">
              <a:solidFill>
                <a:srgbClr val="000000"/>
              </a:solidFill>
              <a:sym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
            <a:extLst>
              <a:ext uri="{FF2B5EF4-FFF2-40B4-BE49-F238E27FC236}">
                <a16:creationId xmlns:a16="http://schemas.microsoft.com/office/drawing/2014/main" id="{ABCB2D2D-60FE-B5E6-731B-424553108311}"/>
              </a:ext>
            </a:extLst>
          </p:cNvPr>
          <p:cNvSpPr txBox="1">
            <a:spLocks noChangeArrowheads="1"/>
          </p:cNvSpPr>
          <p:nvPr/>
        </p:nvSpPr>
        <p:spPr bwMode="auto">
          <a:xfrm>
            <a:off x="3411539" y="1147764"/>
            <a:ext cx="5640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a:latin typeface="Calibri" panose="020F0502020204030204" pitchFamily="34" charset="0"/>
                <a:cs typeface="Calibri" panose="020F0502020204030204" pitchFamily="34" charset="0"/>
              </a:rPr>
              <a:t>7,000 species  around the world ……. except antarctica!</a:t>
            </a:r>
          </a:p>
        </p:txBody>
      </p:sp>
      <p:sp>
        <p:nvSpPr>
          <p:cNvPr id="28676" name="Text Box 8">
            <a:extLst>
              <a:ext uri="{FF2B5EF4-FFF2-40B4-BE49-F238E27FC236}">
                <a16:creationId xmlns:a16="http://schemas.microsoft.com/office/drawing/2014/main" id="{CAB40317-184C-3E1C-BB40-4EECB64222B8}"/>
              </a:ext>
            </a:extLst>
          </p:cNvPr>
          <p:cNvSpPr txBox="1">
            <a:spLocks noChangeArrowheads="1"/>
          </p:cNvSpPr>
          <p:nvPr/>
        </p:nvSpPr>
        <p:spPr bwMode="auto">
          <a:xfrm>
            <a:off x="3541713" y="4908550"/>
            <a:ext cx="5872162" cy="300038"/>
          </a:xfrm>
          <a:prstGeom prst="rect">
            <a:avLst/>
          </a:prstGeom>
          <a:noFill/>
          <a:ln>
            <a:noFill/>
          </a:ln>
          <a:effec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defRPr/>
            </a:pPr>
            <a:r>
              <a:rPr lang="en-US" altLang="en-US" sz="1350" b="1" dirty="0">
                <a:solidFill>
                  <a:srgbClr val="FF0000"/>
                </a:solidFill>
              </a:rPr>
              <a:t>That’s more than all known species of mammals (c. 4,500)</a:t>
            </a:r>
            <a:endParaRPr lang="en-GB" altLang="en-US" sz="1350" b="1" dirty="0">
              <a:solidFill>
                <a:srgbClr val="FF0000"/>
              </a:solidFill>
            </a:endParaRPr>
          </a:p>
        </p:txBody>
      </p:sp>
      <p:pic>
        <p:nvPicPr>
          <p:cNvPr id="15364" name="Picture 5">
            <a:hlinkClick r:id="rId2"/>
            <a:extLst>
              <a:ext uri="{FF2B5EF4-FFF2-40B4-BE49-F238E27FC236}">
                <a16:creationId xmlns:a16="http://schemas.microsoft.com/office/drawing/2014/main" id="{B3AF96D3-FB79-339E-1CB0-88B811A3C0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499" r="42728"/>
          <a:stretch>
            <a:fillRect/>
          </a:stretch>
        </p:blipFill>
        <p:spPr bwMode="auto">
          <a:xfrm>
            <a:off x="10160001" y="871539"/>
            <a:ext cx="485775"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
            <a:extLst>
              <a:ext uri="{FF2B5EF4-FFF2-40B4-BE49-F238E27FC236}">
                <a16:creationId xmlns:a16="http://schemas.microsoft.com/office/drawing/2014/main" id="{4023F11D-FD2C-6968-C50E-88D5AC8A10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8408" y="1831181"/>
            <a:ext cx="2171700"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8">
            <a:extLst>
              <a:ext uri="{FF2B5EF4-FFF2-40B4-BE49-F238E27FC236}">
                <a16:creationId xmlns:a16="http://schemas.microsoft.com/office/drawing/2014/main" id="{750C4B89-23FB-F45C-DE99-5334B2B9E4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360" y="1795463"/>
            <a:ext cx="1963737"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9">
            <a:extLst>
              <a:ext uri="{FF2B5EF4-FFF2-40B4-BE49-F238E27FC236}">
                <a16:creationId xmlns:a16="http://schemas.microsoft.com/office/drawing/2014/main" id="{20000903-99D1-4B68-39C1-6E4781F2F7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690" r="11606" b="50000"/>
          <a:stretch/>
        </p:blipFill>
        <p:spPr bwMode="auto">
          <a:xfrm>
            <a:off x="2470147" y="1795463"/>
            <a:ext cx="1800200" cy="264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10">
            <a:extLst>
              <a:ext uri="{FF2B5EF4-FFF2-40B4-BE49-F238E27FC236}">
                <a16:creationId xmlns:a16="http://schemas.microsoft.com/office/drawing/2014/main" id="{08191C53-A72D-A1D9-F867-8F7EDE82E3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3367" t="5739" r="12131" b="2251"/>
          <a:stretch>
            <a:fillRect/>
          </a:stretch>
        </p:blipFill>
        <p:spPr bwMode="auto">
          <a:xfrm>
            <a:off x="8040216" y="1952021"/>
            <a:ext cx="1600200" cy="234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CD5FA1F4-55DF-714A-A861-8B4A1210B4A5}"/>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40000"/>
                    </a14:imgEffect>
                  </a14:imgLayer>
                </a14:imgProps>
              </a:ext>
            </a:extLst>
          </a:blip>
          <a:srcRect l="1587"/>
          <a:stretch/>
        </p:blipFill>
        <p:spPr>
          <a:xfrm>
            <a:off x="4441397" y="1688661"/>
            <a:ext cx="3207420" cy="2856789"/>
          </a:xfrm>
          <a:prstGeom prst="rect">
            <a:avLst/>
          </a:prstGeom>
        </p:spPr>
      </p:pic>
    </p:spTree>
  </p:cSld>
  <p:clrMapOvr>
    <a:masterClrMapping/>
  </p:clrMapOvr>
  <p:transition spd="slow" advTm="14618"/>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B25D31BE-716A-DCD8-7C91-13A3B0F630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1814" y="549275"/>
            <a:ext cx="6904037" cy="505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6" name="Text Box 6">
            <a:extLst>
              <a:ext uri="{FF2B5EF4-FFF2-40B4-BE49-F238E27FC236}">
                <a16:creationId xmlns:a16="http://schemas.microsoft.com/office/drawing/2014/main" id="{E9FF1799-0FD7-1467-4E91-DA603C16C4A0}"/>
              </a:ext>
            </a:extLst>
          </p:cNvPr>
          <p:cNvSpPr txBox="1">
            <a:spLocks noChangeArrowheads="1"/>
          </p:cNvSpPr>
          <p:nvPr/>
        </p:nvSpPr>
        <p:spPr bwMode="auto">
          <a:xfrm>
            <a:off x="2135189" y="1484313"/>
            <a:ext cx="7458075" cy="2678112"/>
          </a:xfrm>
          <a:prstGeom prst="rect">
            <a:avLst/>
          </a:prstGeom>
          <a:solidFill>
            <a:srgbClr val="FFFFFF">
              <a:alpha val="30196"/>
            </a:srgbClr>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Clr>
                <a:srgbClr val="000000"/>
              </a:buClr>
              <a:buFontTx/>
              <a:buNone/>
              <a:defRPr/>
            </a:pPr>
            <a:endParaRPr lang="en-NZ" altLang="en-US" sz="2800" b="1" kern="0" dirty="0">
              <a:solidFill>
                <a:srgbClr val="000000"/>
              </a:solidFill>
              <a:cs typeface="Arial"/>
              <a:sym typeface="Arial"/>
            </a:endParaRPr>
          </a:p>
          <a:p>
            <a:pPr algn="ctr">
              <a:spcBef>
                <a:spcPct val="50000"/>
              </a:spcBef>
              <a:buClr>
                <a:srgbClr val="000000"/>
              </a:buClr>
              <a:buFontTx/>
              <a:buNone/>
              <a:defRPr/>
            </a:pPr>
            <a:r>
              <a:rPr lang="en-NZ" altLang="en-US" sz="2800" b="1" kern="0" dirty="0">
                <a:solidFill>
                  <a:srgbClr val="000000"/>
                </a:solidFill>
                <a:cs typeface="Arial"/>
                <a:sym typeface="Arial"/>
              </a:rPr>
              <a:t>Fossil evidence indicates the earliest dung beetles date back to at least the Lower Cretaceous (ca. 98-144 </a:t>
            </a:r>
            <a:r>
              <a:rPr lang="en-NZ" altLang="en-US" sz="2800" b="1" kern="0" dirty="0" err="1">
                <a:solidFill>
                  <a:srgbClr val="000000"/>
                </a:solidFill>
                <a:cs typeface="Arial"/>
                <a:sym typeface="Arial"/>
              </a:rPr>
              <a:t>mya</a:t>
            </a:r>
            <a:r>
              <a:rPr lang="en-NZ" altLang="en-US" sz="2800" b="1" kern="0" dirty="0">
                <a:solidFill>
                  <a:srgbClr val="000000"/>
                </a:solidFill>
                <a:cs typeface="Arial"/>
                <a:sym typeface="Arial"/>
              </a:rPr>
              <a:t>). </a:t>
            </a:r>
            <a:r>
              <a:rPr lang="en-NZ" altLang="en-US" sz="2800" kern="0" dirty="0">
                <a:solidFill>
                  <a:srgbClr val="000000"/>
                </a:solidFill>
                <a:cs typeface="Arial"/>
                <a:sym typeface="Arial"/>
              </a:rPr>
              <a:t> </a:t>
            </a:r>
          </a:p>
          <a:p>
            <a:pPr algn="ctr">
              <a:spcBef>
                <a:spcPct val="50000"/>
              </a:spcBef>
              <a:buClr>
                <a:srgbClr val="000000"/>
              </a:buClr>
              <a:buFontTx/>
              <a:buNone/>
              <a:defRPr/>
            </a:pPr>
            <a:endParaRPr lang="en-NZ" altLang="en-US" sz="2800" kern="0" dirty="0">
              <a:solidFill>
                <a:srgbClr val="000000"/>
              </a:solidFill>
              <a:cs typeface="Arial"/>
              <a:sym typeface="Arial"/>
            </a:endParaRPr>
          </a:p>
        </p:txBody>
      </p:sp>
      <p:pic>
        <p:nvPicPr>
          <p:cNvPr id="16388" name="Google Shape;113;p15">
            <a:extLst>
              <a:ext uri="{FF2B5EF4-FFF2-40B4-BE49-F238E27FC236}">
                <a16:creationId xmlns:a16="http://schemas.microsoft.com/office/drawing/2014/main" id="{8947C293-59E0-856E-E0A1-F0DE847E6D1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48486"/>
                                        </p:tgtEl>
                                        <p:attrNameLst>
                                          <p:attrName>style.visibility</p:attrName>
                                        </p:attrNameLst>
                                      </p:cBhvr>
                                      <p:to>
                                        <p:strVal val="visible"/>
                                      </p:to>
                                    </p:set>
                                    <p:animEffect transition="in" filter="dissolve">
                                      <p:cBhvr>
                                        <p:cTn id="7" dur="500"/>
                                        <p:tgtEl>
                                          <p:spTgt spid="148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D6A7694-A49D-F800-3943-85D7CA478C99}"/>
              </a:ext>
            </a:extLst>
          </p:cNvPr>
          <p:cNvSpPr>
            <a:spLocks noGrp="1" noChangeArrowheads="1"/>
          </p:cNvSpPr>
          <p:nvPr>
            <p:ph type="title"/>
          </p:nvPr>
        </p:nvSpPr>
        <p:spPr>
          <a:xfrm>
            <a:off x="1887538" y="0"/>
            <a:ext cx="8229600" cy="2439988"/>
          </a:xfrm>
        </p:spPr>
        <p:txBody>
          <a:bodyPr/>
          <a:lstStyle/>
          <a:p>
            <a:pPr eaLnBrk="1" hangingPunct="1"/>
            <a:r>
              <a:rPr lang="en-US" altLang="en-US" sz="3200" b="1"/>
              <a:t>Dung beetles are among most well studied groups of insects in the world  because of  their behaviour and the ecological services they provide</a:t>
            </a:r>
            <a:endParaRPr lang="en-GB" altLang="en-US" sz="3200" b="1"/>
          </a:p>
        </p:txBody>
      </p:sp>
      <p:pic>
        <p:nvPicPr>
          <p:cNvPr id="17411" name="Google Shape;94;p13">
            <a:extLst>
              <a:ext uri="{FF2B5EF4-FFF2-40B4-BE49-F238E27FC236}">
                <a16:creationId xmlns:a16="http://schemas.microsoft.com/office/drawing/2014/main" id="{C320E433-E152-2A22-FE1B-6AF93E38868B}"/>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descr="A picture containing outdoor, grass, sitting, small&#10;&#10;Description automatically generated">
            <a:extLst>
              <a:ext uri="{FF2B5EF4-FFF2-40B4-BE49-F238E27FC236}">
                <a16:creationId xmlns:a16="http://schemas.microsoft.com/office/drawing/2014/main" id="{92B98445-5CFF-7189-8748-6694FF201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726" r="29308"/>
          <a:stretch>
            <a:fillRect/>
          </a:stretch>
        </p:blipFill>
        <p:spPr bwMode="auto">
          <a:xfrm>
            <a:off x="3595689" y="2349501"/>
            <a:ext cx="5000625"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Group 3">
            <a:extLst>
              <a:ext uri="{FF2B5EF4-FFF2-40B4-BE49-F238E27FC236}">
                <a16:creationId xmlns:a16="http://schemas.microsoft.com/office/drawing/2014/main" id="{223F3D66-F082-6373-D29D-248056FA3F2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188" y="-6350"/>
            <a:ext cx="8577262"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1">
            <a:extLst>
              <a:ext uri="{FF2B5EF4-FFF2-40B4-BE49-F238E27FC236}">
                <a16:creationId xmlns:a16="http://schemas.microsoft.com/office/drawing/2014/main" id="{7996305F-E837-004A-57E7-56633C69AA2D}"/>
              </a:ext>
            </a:extLst>
          </p:cNvPr>
          <p:cNvSpPr txBox="1">
            <a:spLocks noChangeArrowheads="1"/>
          </p:cNvSpPr>
          <p:nvPr/>
        </p:nvSpPr>
        <p:spPr bwMode="auto">
          <a:xfrm>
            <a:off x="1662113" y="1989139"/>
            <a:ext cx="1655762"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NZ" altLang="en-US" sz="2800" b="1"/>
              <a:t>Native</a:t>
            </a:r>
          </a:p>
          <a:p>
            <a:pPr eaLnBrk="1" hangingPunct="1">
              <a:spcBef>
                <a:spcPct val="0"/>
              </a:spcBef>
              <a:buFontTx/>
              <a:buNone/>
            </a:pPr>
            <a:r>
              <a:rPr lang="en-NZ" altLang="en-US" sz="2800" b="1"/>
              <a:t>Dung Beetles</a:t>
            </a:r>
          </a:p>
          <a:p>
            <a:pPr eaLnBrk="1" hangingPunct="1">
              <a:spcBef>
                <a:spcPct val="0"/>
              </a:spcBef>
              <a:buFontTx/>
              <a:buNone/>
            </a:pPr>
            <a:r>
              <a:rPr lang="en-NZ" altLang="en-US" sz="1600"/>
              <a:t>Scale bar  </a:t>
            </a:r>
          </a:p>
          <a:p>
            <a:pPr eaLnBrk="1" hangingPunct="1">
              <a:spcBef>
                <a:spcPct val="0"/>
              </a:spcBef>
              <a:buFontTx/>
              <a:buNone/>
            </a:pPr>
            <a:r>
              <a:rPr lang="en-NZ" altLang="en-US" sz="1600"/>
              <a:t>= 1mm</a:t>
            </a:r>
            <a:endParaRPr lang="en-US" altLang="en-US" sz="1600"/>
          </a:p>
        </p:txBody>
      </p:sp>
      <p:pic>
        <p:nvPicPr>
          <p:cNvPr id="18436" name="Google Shape;94;p13">
            <a:extLst>
              <a:ext uri="{FF2B5EF4-FFF2-40B4-BE49-F238E27FC236}">
                <a16:creationId xmlns:a16="http://schemas.microsoft.com/office/drawing/2014/main" id="{EA209776-D20A-57B3-B093-74775E6339A9}"/>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aphodius_circumcinctus">
            <a:extLst>
              <a:ext uri="{FF2B5EF4-FFF2-40B4-BE49-F238E27FC236}">
                <a16:creationId xmlns:a16="http://schemas.microsoft.com/office/drawing/2014/main" id="{86BC0CD0-9A89-84F4-8225-44F01FECB0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925" y="2286001"/>
            <a:ext cx="156210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6" descr="aphodius_granarius">
            <a:extLst>
              <a:ext uri="{FF2B5EF4-FFF2-40B4-BE49-F238E27FC236}">
                <a16:creationId xmlns:a16="http://schemas.microsoft.com/office/drawing/2014/main" id="{48E1814A-DD9F-7F61-2B61-B7AD4769B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9" y="2357439"/>
            <a:ext cx="1500187"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7" descr="Hydrophilidae2">
            <a:extLst>
              <a:ext uri="{FF2B5EF4-FFF2-40B4-BE49-F238E27FC236}">
                <a16:creationId xmlns:a16="http://schemas.microsoft.com/office/drawing/2014/main" id="{AC35591C-CCC8-60C4-CA8E-0D40F95D1C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0488" y="2428875"/>
            <a:ext cx="2100262"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Aphodius fimetarius.bmp">
            <a:extLst>
              <a:ext uri="{FF2B5EF4-FFF2-40B4-BE49-F238E27FC236}">
                <a16:creationId xmlns:a16="http://schemas.microsoft.com/office/drawing/2014/main" id="{3CF37FE5-3C96-EF6A-4A7F-82CFAB9CB8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53113" y="2357439"/>
            <a:ext cx="1541462"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Rectangle 2">
            <a:extLst>
              <a:ext uri="{FF2B5EF4-FFF2-40B4-BE49-F238E27FC236}">
                <a16:creationId xmlns:a16="http://schemas.microsoft.com/office/drawing/2014/main" id="{6A39694F-F637-DAD2-7685-4714F114946B}"/>
              </a:ext>
            </a:extLst>
          </p:cNvPr>
          <p:cNvSpPr>
            <a:spLocks noGrp="1" noChangeArrowheads="1"/>
          </p:cNvSpPr>
          <p:nvPr>
            <p:ph type="title"/>
          </p:nvPr>
        </p:nvSpPr>
        <p:spPr>
          <a:xfrm>
            <a:off x="1847850" y="260350"/>
            <a:ext cx="8229600" cy="857250"/>
          </a:xfrm>
        </p:spPr>
        <p:txBody>
          <a:bodyPr/>
          <a:lstStyle/>
          <a:p>
            <a:pPr marL="342900" indent="-342900" eaLnBrk="1" hangingPunct="1"/>
            <a:r>
              <a:rPr lang="en-US" altLang="en-US" sz="3200" b="1">
                <a:solidFill>
                  <a:schemeClr val="tx1"/>
                </a:solidFill>
              </a:rPr>
              <a:t> Exotic pastoral dung beetles already in NZ</a:t>
            </a:r>
            <a:endParaRPr lang="en-GB" altLang="en-US" sz="3200" b="1">
              <a:solidFill>
                <a:schemeClr val="tx1"/>
              </a:solidFill>
            </a:endParaRPr>
          </a:p>
        </p:txBody>
      </p:sp>
      <p:pic>
        <p:nvPicPr>
          <p:cNvPr id="19463" name="Google Shape;113;p15">
            <a:extLst>
              <a:ext uri="{FF2B5EF4-FFF2-40B4-BE49-F238E27FC236}">
                <a16:creationId xmlns:a16="http://schemas.microsoft.com/office/drawing/2014/main" id="{F63AD01E-3678-2F3D-243F-926944F1163E}"/>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l="31499" r="42728"/>
          <a:stretch>
            <a:fillRect/>
          </a:stretch>
        </p:blipFill>
        <p:spPr bwMode="auto">
          <a:xfrm>
            <a:off x="9940925" y="96838"/>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2640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Onthophagus granulatus in NZ.tif">
            <a:extLst>
              <a:ext uri="{FF2B5EF4-FFF2-40B4-BE49-F238E27FC236}">
                <a16:creationId xmlns:a16="http://schemas.microsoft.com/office/drawing/2014/main" id="{31EECF0E-5540-5626-E035-78C7E00306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8489" y="1482726"/>
            <a:ext cx="2555875" cy="354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5" descr="Copris incertus_male-PS.jpg">
            <a:extLst>
              <a:ext uri="{FF2B5EF4-FFF2-40B4-BE49-F238E27FC236}">
                <a16:creationId xmlns:a16="http://schemas.microsoft.com/office/drawing/2014/main" id="{7B732710-B426-E63F-2687-5F823F72E4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56138" y="1412876"/>
            <a:ext cx="27940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Onthophagus posticus_male-PS.jpg">
            <a:extLst>
              <a:ext uri="{FF2B5EF4-FFF2-40B4-BE49-F238E27FC236}">
                <a16:creationId xmlns:a16="http://schemas.microsoft.com/office/drawing/2014/main" id="{10377ACF-E6EA-8B57-D1F2-3CBA97C6402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81914" y="1773238"/>
            <a:ext cx="2460625" cy="310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2">
            <a:extLst>
              <a:ext uri="{FF2B5EF4-FFF2-40B4-BE49-F238E27FC236}">
                <a16:creationId xmlns:a16="http://schemas.microsoft.com/office/drawing/2014/main" id="{2B745D69-783E-1A02-2604-F90D9F26204A}"/>
              </a:ext>
            </a:extLst>
          </p:cNvPr>
          <p:cNvSpPr>
            <a:spLocks noGrp="1" noChangeArrowheads="1"/>
          </p:cNvSpPr>
          <p:nvPr>
            <p:ph type="title"/>
          </p:nvPr>
        </p:nvSpPr>
        <p:spPr>
          <a:xfrm>
            <a:off x="1847850" y="260350"/>
            <a:ext cx="8229600" cy="857250"/>
          </a:xfrm>
        </p:spPr>
        <p:txBody>
          <a:bodyPr/>
          <a:lstStyle/>
          <a:p>
            <a:pPr marL="342900" indent="-342900" eaLnBrk="1" hangingPunct="1"/>
            <a:r>
              <a:rPr lang="en-US" altLang="en-US" sz="3200" b="1">
                <a:solidFill>
                  <a:schemeClr val="tx1"/>
                </a:solidFill>
              </a:rPr>
              <a:t> Exotic pastoral dung beetles already in NZ</a:t>
            </a:r>
            <a:endParaRPr lang="en-GB" altLang="en-US" sz="3200" b="1">
              <a:solidFill>
                <a:schemeClr val="tx1"/>
              </a:solidFill>
            </a:endParaRPr>
          </a:p>
        </p:txBody>
      </p:sp>
      <p:pic>
        <p:nvPicPr>
          <p:cNvPr id="20486" name="Google Shape;113;p15">
            <a:extLst>
              <a:ext uri="{FF2B5EF4-FFF2-40B4-BE49-F238E27FC236}">
                <a16:creationId xmlns:a16="http://schemas.microsoft.com/office/drawing/2014/main" id="{ECBE4AE5-6C6F-2331-96F0-4BE6D859725B}"/>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l="31499" r="42728"/>
          <a:stretch>
            <a:fillRect/>
          </a:stretch>
        </p:blipFill>
        <p:spPr bwMode="auto">
          <a:xfrm>
            <a:off x="9940925" y="96838"/>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8531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8">
            <a:hlinkClick r:id="rId3"/>
            <a:extLst>
              <a:ext uri="{FF2B5EF4-FFF2-40B4-BE49-F238E27FC236}">
                <a16:creationId xmlns:a16="http://schemas.microsoft.com/office/drawing/2014/main" id="{B691D16B-C9B1-AAA1-D521-85A72802BC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39" descr="livestock poo.jpg">
            <a:extLst>
              <a:ext uri="{FF2B5EF4-FFF2-40B4-BE49-F238E27FC236}">
                <a16:creationId xmlns:a16="http://schemas.microsoft.com/office/drawing/2014/main" id="{7015309A-7BA5-7E52-CAC9-0C02C32D8A94}"/>
              </a:ext>
            </a:extLst>
          </p:cNvPr>
          <p:cNvPicPr>
            <a:picLocks noChangeAspect="1"/>
          </p:cNvPicPr>
          <p:nvPr/>
        </p:nvPicPr>
        <p:blipFill>
          <a:blip r:embed="rId5">
            <a:lum bright="-2000" contrast="8000"/>
            <a:extLst>
              <a:ext uri="{28A0092B-C50C-407E-A947-70E740481C1C}">
                <a14:useLocalDpi xmlns:a14="http://schemas.microsoft.com/office/drawing/2010/main" val="0"/>
              </a:ext>
            </a:extLst>
          </a:blip>
          <a:srcRect/>
          <a:stretch>
            <a:fillRect/>
          </a:stretch>
        </p:blipFill>
        <p:spPr bwMode="auto">
          <a:xfrm>
            <a:off x="2051050" y="1027114"/>
            <a:ext cx="8135938" cy="58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Box 12">
            <a:extLst>
              <a:ext uri="{FF2B5EF4-FFF2-40B4-BE49-F238E27FC236}">
                <a16:creationId xmlns:a16="http://schemas.microsoft.com/office/drawing/2014/main" id="{13CA6089-04F4-E884-1BD1-CCA1B804C503}"/>
              </a:ext>
            </a:extLst>
          </p:cNvPr>
          <p:cNvSpPr txBox="1">
            <a:spLocks noChangeArrowheads="1"/>
          </p:cNvSpPr>
          <p:nvPr/>
        </p:nvSpPr>
        <p:spPr bwMode="auto">
          <a:xfrm>
            <a:off x="1919288" y="88900"/>
            <a:ext cx="77771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600" b="1">
                <a:latin typeface="Calibri" panose="020F0502020204030204" pitchFamily="34" charset="0"/>
                <a:cs typeface="Calibri" panose="020F0502020204030204" pitchFamily="34" charset="0"/>
              </a:rPr>
              <a:t>An absence of pastoral dung beetles resulted in ……….</a:t>
            </a:r>
            <a:endParaRPr lang="en-NZ" altLang="en-US" sz="3600" b="1">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8220CA1C-CDBC-4C55-5E74-B1E6A928885E}"/>
              </a:ext>
            </a:extLst>
          </p:cNvPr>
          <p:cNvSpPr txBox="1"/>
          <p:nvPr/>
        </p:nvSpPr>
        <p:spPr>
          <a:xfrm>
            <a:off x="2085976" y="1628775"/>
            <a:ext cx="8101013" cy="1200150"/>
          </a:xfrm>
          <a:prstGeom prst="rect">
            <a:avLst/>
          </a:prstGeom>
          <a:noFill/>
        </p:spPr>
        <p:txBody>
          <a:bodyPr>
            <a:spAutoFit/>
          </a:bodyPr>
          <a:lstStyle/>
          <a:p>
            <a:pPr marL="571500" indent="-571500">
              <a:buFont typeface="Arial" panose="020B0604020202020204" pitchFamily="34" charset="0"/>
              <a:buChar char="•"/>
              <a:defRPr/>
            </a:pPr>
            <a:r>
              <a:rPr lang="en-US"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Excessive accumulation of manure on the pasture </a:t>
            </a:r>
            <a:endParaRPr lang="en-NZ"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532CB37B-2558-C772-DB1A-553B5D1BFDD8}"/>
              </a:ext>
            </a:extLst>
          </p:cNvPr>
          <p:cNvSpPr txBox="1"/>
          <p:nvPr/>
        </p:nvSpPr>
        <p:spPr>
          <a:xfrm>
            <a:off x="2147889" y="3370264"/>
            <a:ext cx="7908925" cy="1138237"/>
          </a:xfrm>
          <a:prstGeom prst="rect">
            <a:avLst/>
          </a:prstGeom>
          <a:noFill/>
        </p:spPr>
        <p:txBody>
          <a:bodyPr>
            <a:spAutoFit/>
          </a:bodyPr>
          <a:lstStyle/>
          <a:p>
            <a:pPr marL="457200" indent="-457200">
              <a:buFont typeface="Arial" panose="020B0604020202020204" pitchFamily="34" charset="0"/>
              <a:buChar char="•"/>
              <a:defRPr/>
            </a:pPr>
            <a:r>
              <a:rPr lang="en-US"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Soil compaction</a:t>
            </a:r>
          </a:p>
          <a:p>
            <a:pPr>
              <a:defRPr/>
            </a:pPr>
            <a:endParaRPr lang="en-NZ" sz="3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21511" name="Google Shape;113;p15">
            <a:extLst>
              <a:ext uri="{FF2B5EF4-FFF2-40B4-BE49-F238E27FC236}">
                <a16:creationId xmlns:a16="http://schemas.microsoft.com/office/drawing/2014/main" id="{D63D8EC5-B19D-F344-8BFD-24028D8AE646}"/>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40925" y="96838"/>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9646C7D6-9918-60DC-0046-72E150F3ADEB}"/>
              </a:ext>
            </a:extLst>
          </p:cNvPr>
          <p:cNvGrpSpPr>
            <a:grpSpLocks/>
          </p:cNvGrpSpPr>
          <p:nvPr/>
        </p:nvGrpSpPr>
        <p:grpSpPr bwMode="auto">
          <a:xfrm>
            <a:off x="1530350" y="57151"/>
            <a:ext cx="9144000" cy="9510713"/>
            <a:chOff x="11113" y="1588"/>
            <a:chExt cx="9144000" cy="9510712"/>
          </a:xfrm>
        </p:grpSpPr>
        <p:sp>
          <p:nvSpPr>
            <p:cNvPr id="21513" name="TextBox 1">
              <a:extLst>
                <a:ext uri="{FF2B5EF4-FFF2-40B4-BE49-F238E27FC236}">
                  <a16:creationId xmlns:a16="http://schemas.microsoft.com/office/drawing/2014/main" id="{53849B61-92FE-4A05-4373-CEAD3CEAB547}"/>
                </a:ext>
              </a:extLst>
            </p:cNvPr>
            <p:cNvSpPr txBox="1">
              <a:spLocks noChangeArrowheads="1"/>
            </p:cNvSpPr>
            <p:nvPr/>
          </p:nvSpPr>
          <p:spPr bwMode="auto">
            <a:xfrm>
              <a:off x="11113" y="1588"/>
              <a:ext cx="9144000" cy="95107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a:p>
              <a:pPr algn="ctr">
                <a:lnSpc>
                  <a:spcPct val="150000"/>
                </a:lnSpc>
                <a:spcBef>
                  <a:spcPct val="0"/>
                </a:spcBef>
                <a:buFontTx/>
                <a:buNone/>
              </a:pPr>
              <a:r>
                <a:rPr lang="en-US" altLang="en-US" sz="4000" b="1"/>
                <a:t>Why do we need exotic </a:t>
              </a:r>
            </a:p>
            <a:p>
              <a:pPr algn="ctr">
                <a:lnSpc>
                  <a:spcPct val="150000"/>
                </a:lnSpc>
                <a:spcBef>
                  <a:spcPct val="0"/>
                </a:spcBef>
                <a:buFontTx/>
                <a:buNone/>
              </a:pPr>
              <a:r>
                <a:rPr lang="en-US" altLang="en-US" sz="4000" b="1"/>
                <a:t>dung beetles in New Zealand’s livestock pastures?</a:t>
              </a:r>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endParaRPr lang="en-US" altLang="en-US" sz="1800"/>
            </a:p>
            <a:p>
              <a:pPr>
                <a:spcBef>
                  <a:spcPct val="0"/>
                </a:spcBef>
                <a:buFontTx/>
                <a:buNone/>
              </a:pPr>
              <a:r>
                <a:rPr lang="en-US" altLang="en-US" sz="1800"/>
                <a:t> </a:t>
              </a:r>
            </a:p>
            <a:p>
              <a:pPr>
                <a:spcBef>
                  <a:spcPct val="0"/>
                </a:spcBef>
                <a:buFontTx/>
                <a:buNone/>
              </a:pPr>
              <a:endParaRPr lang="en-US" altLang="en-US" sz="1800"/>
            </a:p>
          </p:txBody>
        </p:sp>
        <p:pic>
          <p:nvPicPr>
            <p:cNvPr id="21514" name="Picture 3" descr="A picture containing outdoor, insect&#10;&#10;Description automatically generated">
              <a:extLst>
                <a:ext uri="{FF2B5EF4-FFF2-40B4-BE49-F238E27FC236}">
                  <a16:creationId xmlns:a16="http://schemas.microsoft.com/office/drawing/2014/main" id="{732D1267-630E-6C69-6AFE-DE1CA4FC29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2467" y="3287199"/>
              <a:ext cx="5114867" cy="341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cSld>
  <p:clrMapOvr>
    <a:masterClrMapping/>
  </p:clrMapOvr>
  <p:transition spd="slow" advTm="59358"/>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mph" presetSubtype="0" nodeType="clickEffect">
                                  <p:stCondLst>
                                    <p:cond delay="0"/>
                                  </p:stCondLst>
                                  <p:childTnLst>
                                    <p:set>
                                      <p:cBhvr>
                                        <p:cTn id="11" dur="indefinite"/>
                                        <p:tgtEl>
                                          <p:spTgt spid="40"/>
                                        </p:tgtEl>
                                        <p:attrNameLst>
                                          <p:attrName>style.opacity</p:attrName>
                                        </p:attrNameLst>
                                      </p:cBhvr>
                                      <p:to>
                                        <p:strVal val="0.25"/>
                                      </p:to>
                                    </p:set>
                                    <p:animEffect filter="image" prLst="opacity: 0.25">
                                      <p:cBhvr rctx="IE">
                                        <p:cTn id="12" dur="indefinite"/>
                                        <p:tgtEl>
                                          <p:spTgt spid="40"/>
                                        </p:tgtEl>
                                      </p:cBhvr>
                                    </p:animEffec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mph" presetSubtype="0" nodeType="clickEffect">
                                  <p:stCondLst>
                                    <p:cond delay="0"/>
                                  </p:stCondLst>
                                  <p:childTnLst>
                                    <p:set>
                                      <p:cBhvr>
                                        <p:cTn id="18" dur="indefinite"/>
                                        <p:tgtEl>
                                          <p:spTgt spid="15"/>
                                        </p:tgtEl>
                                        <p:attrNameLst>
                                          <p:attrName>style.opacity</p:attrName>
                                        </p:attrNameLst>
                                      </p:cBhvr>
                                      <p:to>
                                        <p:strVal val="0.5"/>
                                      </p:to>
                                    </p:set>
                                    <p:animEffect filter="image" prLst="opacity: 0.5">
                                      <p:cBhvr rctx="IE">
                                        <p:cTn id="19" dur="indefinite"/>
                                        <p:tgtEl>
                                          <p:spTgt spid="15"/>
                                        </p:tgtEl>
                                      </p:cBhvr>
                                    </p:animEffect>
                                  </p:childTnLst>
                                </p:cTn>
                              </p:par>
                              <p:par>
                                <p:cTn id="20" presetID="1"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oogle Shape;87;p13">
            <a:extLst>
              <a:ext uri="{FF2B5EF4-FFF2-40B4-BE49-F238E27FC236}">
                <a16:creationId xmlns:a16="http://schemas.microsoft.com/office/drawing/2014/main" id="{638A4BA2-2135-5451-D604-CB98D9704A01}"/>
              </a:ext>
            </a:extLst>
          </p:cNvPr>
          <p:cNvGrpSpPr>
            <a:grpSpLocks/>
          </p:cNvGrpSpPr>
          <p:nvPr/>
        </p:nvGrpSpPr>
        <p:grpSpPr bwMode="auto">
          <a:xfrm>
            <a:off x="1603376" y="1255713"/>
            <a:ext cx="8397875" cy="2838450"/>
            <a:chOff x="11291220" y="0"/>
            <a:chExt cx="2136192426" cy="2147483647"/>
          </a:xfrm>
        </p:grpSpPr>
        <p:pic>
          <p:nvPicPr>
            <p:cNvPr id="22538" name="Google Shape;88;p13" descr="effluent in water way.jpg">
              <a:extLst>
                <a:ext uri="{FF2B5EF4-FFF2-40B4-BE49-F238E27FC236}">
                  <a16:creationId xmlns:a16="http://schemas.microsoft.com/office/drawing/2014/main" id="{4F233F05-DA10-83F4-405F-17F77505170D}"/>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2212107" y="0"/>
              <a:ext cx="825271539" cy="214748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Google Shape;89;p13">
              <a:extLst>
                <a:ext uri="{FF2B5EF4-FFF2-40B4-BE49-F238E27FC236}">
                  <a16:creationId xmlns:a16="http://schemas.microsoft.com/office/drawing/2014/main" id="{CFA95C12-5F3B-9FB6-A39B-EE19AB244728}"/>
                </a:ext>
              </a:extLst>
            </p:cNvPr>
            <p:cNvSpPr txBox="1">
              <a:spLocks noChangeArrowheads="1"/>
            </p:cNvSpPr>
            <p:nvPr/>
          </p:nvSpPr>
          <p:spPr bwMode="auto">
            <a:xfrm>
              <a:off x="11291220" y="817208644"/>
              <a:ext cx="1116592121" cy="43982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
                  <a:srgbClr val="000000"/>
                </a:buClr>
                <a:buSzPts val="2800"/>
                <a:buFont typeface="Calibri" panose="020F0502020204030204" pitchFamily="34" charset="0"/>
                <a:buNone/>
              </a:pPr>
              <a:r>
                <a:rPr lang="en-US" altLang="en-US" sz="2400" b="1">
                  <a:solidFill>
                    <a:srgbClr val="000000"/>
                  </a:solidFill>
                  <a:latin typeface="Calibri" panose="020F0502020204030204" pitchFamily="34" charset="0"/>
                  <a:cs typeface="Calibri" panose="020F0502020204030204" pitchFamily="34" charset="0"/>
                  <a:sym typeface="Calibri" panose="020F0502020204030204" pitchFamily="34" charset="0"/>
                </a:rPr>
                <a:t>   Reduced water quality </a:t>
              </a:r>
              <a:endParaRPr lang="en-US" altLang="en-US" sz="2400"/>
            </a:p>
          </p:txBody>
        </p:sp>
      </p:grpSp>
      <p:sp>
        <p:nvSpPr>
          <p:cNvPr id="20483" name="Google Shape;90;p13">
            <a:extLst>
              <a:ext uri="{FF2B5EF4-FFF2-40B4-BE49-F238E27FC236}">
                <a16:creationId xmlns:a16="http://schemas.microsoft.com/office/drawing/2014/main" id="{33AD2470-A235-D603-ACCB-92130A695CED}"/>
              </a:ext>
            </a:extLst>
          </p:cNvPr>
          <p:cNvSpPr txBox="1">
            <a:spLocks noChangeArrowheads="1"/>
          </p:cNvSpPr>
          <p:nvPr/>
        </p:nvSpPr>
        <p:spPr bwMode="auto">
          <a:xfrm>
            <a:off x="1638301" y="1746251"/>
            <a:ext cx="4678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a:solidFill>
                  <a:srgbClr val="000000"/>
                </a:solidFill>
                <a:latin typeface="Calibri" panose="020F0502020204030204" pitchFamily="34" charset="0"/>
                <a:cs typeface="Calibri" panose="020F0502020204030204" pitchFamily="34" charset="0"/>
                <a:sym typeface="Calibri" panose="020F0502020204030204" pitchFamily="34" charset="0"/>
              </a:rPr>
              <a:t>  </a:t>
            </a:r>
            <a:r>
              <a:rPr lang="en-US" altLang="en-US" sz="2400" b="1">
                <a:solidFill>
                  <a:srgbClr val="000000"/>
                </a:solidFill>
                <a:latin typeface="Calibri" panose="020F0502020204030204" pitchFamily="34" charset="0"/>
                <a:cs typeface="Calibri" panose="020F0502020204030204" pitchFamily="34" charset="0"/>
                <a:sym typeface="Calibri" panose="020F0502020204030204" pitchFamily="34" charset="0"/>
              </a:rPr>
              <a:t>Surface runoff</a:t>
            </a:r>
            <a:endParaRPr lang="en-US" altLang="en-US" sz="2400"/>
          </a:p>
        </p:txBody>
      </p:sp>
      <p:sp>
        <p:nvSpPr>
          <p:cNvPr id="91" name="Google Shape;91;p13">
            <a:extLst>
              <a:ext uri="{FF2B5EF4-FFF2-40B4-BE49-F238E27FC236}">
                <a16:creationId xmlns:a16="http://schemas.microsoft.com/office/drawing/2014/main" id="{8B97541C-293D-04DF-7EEB-BF94C9E05021}"/>
              </a:ext>
            </a:extLst>
          </p:cNvPr>
          <p:cNvSpPr txBox="1">
            <a:spLocks noChangeArrowheads="1"/>
          </p:cNvSpPr>
          <p:nvPr/>
        </p:nvSpPr>
        <p:spPr bwMode="auto">
          <a:xfrm>
            <a:off x="1824039" y="4476751"/>
            <a:ext cx="8296275" cy="8302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
                <a:srgbClr val="000000"/>
              </a:buClr>
              <a:buSzPts val="2400"/>
              <a:buFontTx/>
              <a:buNone/>
            </a:pPr>
            <a:r>
              <a:rPr lang="en-US" altLang="en-US" sz="2400" b="1">
                <a:solidFill>
                  <a:srgbClr val="000000"/>
                </a:solidFill>
                <a:sym typeface="Arial" panose="020B0604020202020204" pitchFamily="34" charset="0"/>
              </a:rPr>
              <a:t>“A nation that destroys its soils destroys itself.” </a:t>
            </a:r>
            <a:endParaRPr lang="en-US" altLang="en-US" sz="1800"/>
          </a:p>
          <a:p>
            <a:pPr algn="ctr">
              <a:spcBef>
                <a:spcPct val="0"/>
              </a:spcBef>
              <a:buClr>
                <a:srgbClr val="000000"/>
              </a:buClr>
              <a:buSzPts val="2400"/>
              <a:buFontTx/>
              <a:buNone/>
            </a:pPr>
            <a:r>
              <a:rPr lang="en-US" altLang="en-US" sz="2400" b="1">
                <a:solidFill>
                  <a:srgbClr val="000000"/>
                </a:solidFill>
                <a:sym typeface="Arial" panose="020B0604020202020204" pitchFamily="34" charset="0"/>
              </a:rPr>
              <a:t>- Franklin Rooseveldt</a:t>
            </a:r>
            <a:endParaRPr lang="en-US" altLang="en-US" sz="1800"/>
          </a:p>
        </p:txBody>
      </p:sp>
      <p:sp>
        <p:nvSpPr>
          <p:cNvPr id="20485" name="Google Shape;92;p13">
            <a:extLst>
              <a:ext uri="{FF2B5EF4-FFF2-40B4-BE49-F238E27FC236}">
                <a16:creationId xmlns:a16="http://schemas.microsoft.com/office/drawing/2014/main" id="{75A55A13-1D23-4FEF-8867-84F6F7229219}"/>
              </a:ext>
            </a:extLst>
          </p:cNvPr>
          <p:cNvSpPr txBox="1">
            <a:spLocks noChangeArrowheads="1"/>
          </p:cNvSpPr>
          <p:nvPr/>
        </p:nvSpPr>
        <p:spPr bwMode="auto">
          <a:xfrm>
            <a:off x="1627188" y="3454401"/>
            <a:ext cx="67691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
                <a:srgbClr val="000000"/>
              </a:buClr>
              <a:buSzPts val="2800"/>
              <a:buFont typeface="Calibri" panose="020F0502020204030204" pitchFamily="34" charset="0"/>
              <a:buNone/>
            </a:pPr>
            <a:r>
              <a:rPr lang="en-US" altLang="en-US" sz="2400" b="1">
                <a:solidFill>
                  <a:srgbClr val="000000"/>
                </a:solidFill>
                <a:latin typeface="Calibri" panose="020F0502020204030204" pitchFamily="34" charset="0"/>
                <a:cs typeface="Calibri" panose="020F0502020204030204" pitchFamily="34" charset="0"/>
                <a:sym typeface="Calibri" panose="020F0502020204030204" pitchFamily="34" charset="0"/>
              </a:rPr>
              <a:t>   Loss of surface soils (erosion)</a:t>
            </a:r>
            <a:endParaRPr lang="en-US" altLang="en-US" sz="2400"/>
          </a:p>
        </p:txBody>
      </p:sp>
      <p:sp>
        <p:nvSpPr>
          <p:cNvPr id="22534" name="Google Shape;93;p13">
            <a:extLst>
              <a:ext uri="{FF2B5EF4-FFF2-40B4-BE49-F238E27FC236}">
                <a16:creationId xmlns:a16="http://schemas.microsoft.com/office/drawing/2014/main" id="{304441B4-7FAB-B312-2C3B-AA67D250154D}"/>
              </a:ext>
            </a:extLst>
          </p:cNvPr>
          <p:cNvSpPr txBox="1">
            <a:spLocks noChangeArrowheads="1"/>
          </p:cNvSpPr>
          <p:nvPr/>
        </p:nvSpPr>
        <p:spPr bwMode="auto">
          <a:xfrm>
            <a:off x="1697038" y="12701"/>
            <a:ext cx="73707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
                <a:srgbClr val="000000"/>
              </a:buClr>
              <a:buSzPts val="4000"/>
              <a:buFont typeface="Calibri" panose="020F0502020204030204" pitchFamily="34" charset="0"/>
              <a:buNone/>
            </a:pPr>
            <a:r>
              <a:rPr lang="en-US" altLang="en-US" sz="4000">
                <a:solidFill>
                  <a:srgbClr val="000000"/>
                </a:solidFill>
                <a:latin typeface="Calibri" panose="020F0502020204030204" pitchFamily="34" charset="0"/>
                <a:cs typeface="Calibri" panose="020F0502020204030204" pitchFamily="34" charset="0"/>
                <a:sym typeface="Calibri" panose="020F0502020204030204" pitchFamily="34" charset="0"/>
              </a:rPr>
              <a:t>Which leads to ….……….</a:t>
            </a:r>
            <a:endParaRPr lang="en-US" altLang="en-US" sz="1800"/>
          </a:p>
        </p:txBody>
      </p:sp>
      <p:pic>
        <p:nvPicPr>
          <p:cNvPr id="22535" name="Google Shape;94;p13">
            <a:extLst>
              <a:ext uri="{FF2B5EF4-FFF2-40B4-BE49-F238E27FC236}">
                <a16:creationId xmlns:a16="http://schemas.microsoft.com/office/drawing/2014/main" id="{62B0DD58-E9EF-B234-654D-2A538AE24D6E}"/>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Google Shape;95;p13">
            <a:extLst>
              <a:ext uri="{FF2B5EF4-FFF2-40B4-BE49-F238E27FC236}">
                <a16:creationId xmlns:a16="http://schemas.microsoft.com/office/drawing/2014/main" id="{F13DAFC7-713E-BDDB-6E2C-C6B3F5AF34A1}"/>
              </a:ext>
            </a:extLst>
          </p:cNvPr>
          <p:cNvSpPr txBox="1">
            <a:spLocks noChangeArrowheads="1"/>
          </p:cNvSpPr>
          <p:nvPr/>
        </p:nvSpPr>
        <p:spPr bwMode="auto">
          <a:xfrm>
            <a:off x="1612900" y="2905126"/>
            <a:ext cx="67691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
                <a:srgbClr val="000000"/>
              </a:buClr>
              <a:buSzPts val="2800"/>
              <a:buFont typeface="Calibri" panose="020F0502020204030204" pitchFamily="34" charset="0"/>
              <a:buNone/>
            </a:pPr>
            <a:r>
              <a:rPr lang="en-US" altLang="en-US" sz="2400" b="1">
                <a:solidFill>
                  <a:srgbClr val="000000"/>
                </a:solidFill>
                <a:latin typeface="Calibri" panose="020F0502020204030204" pitchFamily="34" charset="0"/>
                <a:cs typeface="Calibri" panose="020F0502020204030204" pitchFamily="34" charset="0"/>
                <a:sym typeface="Calibri" panose="020F0502020204030204" pitchFamily="34" charset="0"/>
              </a:rPr>
              <a:t>   Degradation in soil health </a:t>
            </a:r>
            <a:endParaRPr lang="en-US" altLang="en-US" sz="2400"/>
          </a:p>
        </p:txBody>
      </p:sp>
      <p:sp>
        <p:nvSpPr>
          <p:cNvPr id="20489" name="Google Shape;96;p13">
            <a:extLst>
              <a:ext uri="{FF2B5EF4-FFF2-40B4-BE49-F238E27FC236}">
                <a16:creationId xmlns:a16="http://schemas.microsoft.com/office/drawing/2014/main" id="{E9D3B4DF-5E59-3642-0521-E0CBC9479FC0}"/>
              </a:ext>
            </a:extLst>
          </p:cNvPr>
          <p:cNvSpPr txBox="1">
            <a:spLocks noChangeArrowheads="1"/>
          </p:cNvSpPr>
          <p:nvPr/>
        </p:nvSpPr>
        <p:spPr bwMode="auto">
          <a:xfrm>
            <a:off x="1612901" y="1206501"/>
            <a:ext cx="46783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a:solidFill>
                  <a:srgbClr val="000000"/>
                </a:solidFill>
                <a:latin typeface="Calibri" panose="020F0502020204030204" pitchFamily="34" charset="0"/>
                <a:cs typeface="Calibri" panose="020F0502020204030204" pitchFamily="34" charset="0"/>
                <a:sym typeface="Calibri" panose="020F0502020204030204" pitchFamily="34" charset="0"/>
              </a:rPr>
              <a:t>  </a:t>
            </a:r>
            <a:r>
              <a:rPr lang="en-US" altLang="en-US" sz="2400" b="1">
                <a:solidFill>
                  <a:srgbClr val="000000"/>
                </a:solidFill>
                <a:latin typeface="Calibri" panose="020F0502020204030204" pitchFamily="34" charset="0"/>
                <a:cs typeface="Calibri" panose="020F0502020204030204" pitchFamily="34" charset="0"/>
                <a:sym typeface="Calibri" panose="020F0502020204030204" pitchFamily="34" charset="0"/>
              </a:rPr>
              <a:t>Reduced</a:t>
            </a:r>
            <a:r>
              <a:rPr lang="en-US" altLang="en-US" sz="2800" b="1">
                <a:solidFill>
                  <a:srgbClr val="000000"/>
                </a:solidFill>
                <a:latin typeface="Calibri" panose="020F0502020204030204" pitchFamily="34" charset="0"/>
                <a:cs typeface="Calibri" panose="020F0502020204030204" pitchFamily="34" charset="0"/>
                <a:sym typeface="Calibri" panose="020F0502020204030204" pitchFamily="34" charset="0"/>
              </a:rPr>
              <a:t> </a:t>
            </a:r>
            <a:r>
              <a:rPr lang="en-US" altLang="en-US" sz="2400" b="1">
                <a:solidFill>
                  <a:srgbClr val="000000"/>
                </a:solidFill>
                <a:latin typeface="Calibri" panose="020F0502020204030204" pitchFamily="34" charset="0"/>
                <a:cs typeface="Calibri" panose="020F0502020204030204" pitchFamily="34" charset="0"/>
                <a:sym typeface="Calibri" panose="020F0502020204030204" pitchFamily="34" charset="0"/>
              </a:rPr>
              <a:t>pasture productivity</a:t>
            </a: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p:cTn id="6" dur="indefinite"/>
                                        <p:tgtEl>
                                          <p:spTgt spid="20489"/>
                                        </p:tgtEl>
                                        <p:attrNameLst>
                                          <p:attrName>style.opacity</p:attrName>
                                        </p:attrNameLst>
                                      </p:cBhvr>
                                      <p:to>
                                        <p:strVal val="0.5"/>
                                      </p:to>
                                    </p:set>
                                    <p:animEffect filter="image" prLst="opacity: 0.5">
                                      <p:cBhvr rctx="IE">
                                        <p:cTn id="7" dur="indefinite"/>
                                        <p:tgtEl>
                                          <p:spTgt spid="20489"/>
                                        </p:tgtEl>
                                      </p:cBhvr>
                                    </p:animEffect>
                                  </p:childTnLst>
                                </p:cTn>
                              </p:par>
                              <p:par>
                                <p:cTn id="8" presetID="1" presetClass="entr" presetSubtype="0" fill="hold" nodeType="withEffect">
                                  <p:stCondLst>
                                    <p:cond delay="0"/>
                                  </p:stCondLst>
                                  <p:childTnLst>
                                    <p:set>
                                      <p:cBhvr>
                                        <p:cTn id="9" dur="1" fill="hold">
                                          <p:stCondLst>
                                            <p:cond delay="0"/>
                                          </p:stCondLst>
                                        </p:cTn>
                                        <p:tgtEl>
                                          <p:spTgt spid="20483"/>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mph" presetSubtype="0" nodeType="clickEffect">
                                  <p:stCondLst>
                                    <p:cond delay="0"/>
                                  </p:stCondLst>
                                  <p:childTnLst>
                                    <p:set>
                                      <p:cBhvr>
                                        <p:cTn id="13" dur="indefinite"/>
                                        <p:tgtEl>
                                          <p:spTgt spid="20483"/>
                                        </p:tgtEl>
                                        <p:attrNameLst>
                                          <p:attrName>style.opacity</p:attrName>
                                        </p:attrNameLst>
                                      </p:cBhvr>
                                      <p:to>
                                        <p:strVal val="0.5"/>
                                      </p:to>
                                    </p:set>
                                    <p:animEffect filter="image" prLst="opacity: 0.5">
                                      <p:cBhvr rctx="IE">
                                        <p:cTn id="14" dur="indefinite"/>
                                        <p:tgtEl>
                                          <p:spTgt spid="20483"/>
                                        </p:tgtEl>
                                      </p:cBhvr>
                                    </p:animEffect>
                                  </p:childTnLst>
                                </p:cTn>
                              </p:par>
                              <p:par>
                                <p:cTn id="15" presetID="1" presetClass="entr" presetSubtype="0" fill="hold" nodeType="withEffect">
                                  <p:stCondLst>
                                    <p:cond delay="0"/>
                                  </p:stCondLst>
                                  <p:childTnLst>
                                    <p:set>
                                      <p:cBhvr>
                                        <p:cTn id="16" dur="1" fill="hold">
                                          <p:stCondLst>
                                            <p:cond delay="0"/>
                                          </p:stCondLst>
                                        </p:cTn>
                                        <p:tgtEl>
                                          <p:spTgt spid="2048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mph" presetSubtype="0" nodeType="clickEffect">
                                  <p:stCondLst>
                                    <p:cond delay="0"/>
                                  </p:stCondLst>
                                  <p:childTnLst>
                                    <p:set>
                                      <p:cBhvr>
                                        <p:cTn id="20" dur="indefinite"/>
                                        <p:tgtEl>
                                          <p:spTgt spid="20482"/>
                                        </p:tgtEl>
                                        <p:attrNameLst>
                                          <p:attrName>style.opacity</p:attrName>
                                        </p:attrNameLst>
                                      </p:cBhvr>
                                      <p:to>
                                        <p:strVal val="0.5"/>
                                      </p:to>
                                    </p:set>
                                    <p:animEffect filter="image" prLst="opacity: 0.5">
                                      <p:cBhvr rctx="IE">
                                        <p:cTn id="21" dur="indefinite"/>
                                        <p:tgtEl>
                                          <p:spTgt spid="20482"/>
                                        </p:tgtEl>
                                      </p:cBhvr>
                                    </p:animEffect>
                                  </p:childTnLst>
                                </p:cTn>
                              </p:par>
                              <p:par>
                                <p:cTn id="22" presetID="1" presetClass="entr" presetSubtype="0" fill="hold" nodeType="withEffect">
                                  <p:stCondLst>
                                    <p:cond delay="0"/>
                                  </p:stCondLst>
                                  <p:childTnLst>
                                    <p:set>
                                      <p:cBhvr>
                                        <p:cTn id="23" dur="1" fill="hold">
                                          <p:stCondLst>
                                            <p:cond delay="0"/>
                                          </p:stCondLst>
                                        </p:cTn>
                                        <p:tgtEl>
                                          <p:spTgt spid="20488"/>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mph" presetSubtype="0" nodeType="clickEffect">
                                  <p:stCondLst>
                                    <p:cond delay="0"/>
                                  </p:stCondLst>
                                  <p:childTnLst>
                                    <p:set>
                                      <p:cBhvr>
                                        <p:cTn id="27" dur="indefinite"/>
                                        <p:tgtEl>
                                          <p:spTgt spid="20488"/>
                                        </p:tgtEl>
                                        <p:attrNameLst>
                                          <p:attrName>style.opacity</p:attrName>
                                        </p:attrNameLst>
                                      </p:cBhvr>
                                      <p:to>
                                        <p:strVal val="0.5"/>
                                      </p:to>
                                    </p:set>
                                    <p:animEffect filter="image" prLst="opacity: 0.5">
                                      <p:cBhvr rctx="IE">
                                        <p:cTn id="28" dur="indefinite"/>
                                        <p:tgtEl>
                                          <p:spTgt spid="20488"/>
                                        </p:tgtEl>
                                      </p:cBhvr>
                                    </p:animEffect>
                                  </p:childTnLst>
                                </p:cTn>
                              </p:par>
                              <p:par>
                                <p:cTn id="29" presetID="1" presetClass="entr" presetSubtype="0" fill="hold" nodeType="withEffect">
                                  <p:stCondLst>
                                    <p:cond delay="0"/>
                                  </p:stCondLst>
                                  <p:childTnLst>
                                    <p:set>
                                      <p:cBhvr>
                                        <p:cTn id="30" dur="1" fill="hold">
                                          <p:stCondLst>
                                            <p:cond delay="0"/>
                                          </p:stCondLst>
                                        </p:cTn>
                                        <p:tgtEl>
                                          <p:spTgt spid="2048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mph" presetSubtype="0" nodeType="clickEffect">
                                  <p:stCondLst>
                                    <p:cond delay="0"/>
                                  </p:stCondLst>
                                  <p:childTnLst>
                                    <p:set>
                                      <p:cBhvr>
                                        <p:cTn id="34" dur="indefinite"/>
                                        <p:tgtEl>
                                          <p:spTgt spid="20485"/>
                                        </p:tgtEl>
                                        <p:attrNameLst>
                                          <p:attrName>style.opacity</p:attrName>
                                        </p:attrNameLst>
                                      </p:cBhvr>
                                      <p:to>
                                        <p:strVal val="0.5"/>
                                      </p:to>
                                    </p:set>
                                    <p:animEffect filter="image" prLst="opacity: 0.5">
                                      <p:cBhvr rctx="IE">
                                        <p:cTn id="35" dur="indefinite"/>
                                        <p:tgtEl>
                                          <p:spTgt spid="20485"/>
                                        </p:tgtEl>
                                      </p:cBhvr>
                                    </p:animEffect>
                                  </p:childTnLst>
                                </p:cTn>
                              </p:par>
                              <p:par>
                                <p:cTn id="36" presetID="9" presetClass="entr" presetSubtype="0" fill="hold" nodeType="with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dissolve">
                                      <p:cBhvr>
                                        <p:cTn id="38"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20483" grpId="1"/>
      <p:bldP spid="91" grpId="0" animBg="1"/>
      <p:bldP spid="20485" grpId="0"/>
      <p:bldP spid="20485" grpId="1"/>
      <p:bldP spid="20488" grpId="0"/>
      <p:bldP spid="20488" grpId="1"/>
      <p:bldP spid="2048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Google Shape;108;p15">
            <a:extLst>
              <a:ext uri="{FF2B5EF4-FFF2-40B4-BE49-F238E27FC236}">
                <a16:creationId xmlns:a16="http://schemas.microsoft.com/office/drawing/2014/main" id="{7813D7B1-B897-5FCE-5C10-C37E169A973F}"/>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1388" y="776288"/>
            <a:ext cx="3624262"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Google Shape;111;p15">
            <a:extLst>
              <a:ext uri="{FF2B5EF4-FFF2-40B4-BE49-F238E27FC236}">
                <a16:creationId xmlns:a16="http://schemas.microsoft.com/office/drawing/2014/main" id="{4D4D972B-2A8E-14C2-1C6E-ACAA60D47DE4}"/>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6026" y="569913"/>
            <a:ext cx="3573463"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0" name="Group 1">
            <a:extLst>
              <a:ext uri="{FF2B5EF4-FFF2-40B4-BE49-F238E27FC236}">
                <a16:creationId xmlns:a16="http://schemas.microsoft.com/office/drawing/2014/main" id="{4065EC45-6FAC-BAE7-4197-CF5079CD1FB9}"/>
              </a:ext>
            </a:extLst>
          </p:cNvPr>
          <p:cNvGrpSpPr>
            <a:grpSpLocks/>
          </p:cNvGrpSpPr>
          <p:nvPr/>
        </p:nvGrpSpPr>
        <p:grpSpPr bwMode="auto">
          <a:xfrm>
            <a:off x="2697163" y="431800"/>
            <a:ext cx="6978650" cy="522288"/>
            <a:chOff x="1173150" y="431309"/>
            <a:chExt cx="6979143" cy="523220"/>
          </a:xfrm>
        </p:grpSpPr>
        <p:sp>
          <p:nvSpPr>
            <p:cNvPr id="24593" name="Google Shape;109;p15">
              <a:extLst>
                <a:ext uri="{FF2B5EF4-FFF2-40B4-BE49-F238E27FC236}">
                  <a16:creationId xmlns:a16="http://schemas.microsoft.com/office/drawing/2014/main" id="{C399FB24-E339-00BA-BC6F-4FE164F57393}"/>
                </a:ext>
              </a:extLst>
            </p:cNvPr>
            <p:cNvSpPr txBox="1">
              <a:spLocks noChangeArrowheads="1"/>
            </p:cNvSpPr>
            <p:nvPr/>
          </p:nvSpPr>
          <p:spPr bwMode="auto">
            <a:xfrm>
              <a:off x="1173150" y="431309"/>
              <a:ext cx="31881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
                  <a:srgbClr val="FF0000"/>
                </a:buClr>
                <a:buSzPts val="2800"/>
                <a:buFont typeface="Calibri" panose="020F0502020204030204" pitchFamily="34" charset="0"/>
                <a:buNone/>
              </a:pPr>
              <a:r>
                <a:rPr lang="en-US" altLang="en-US" sz="2800" b="1">
                  <a:latin typeface="Calibri" panose="020F0502020204030204" pitchFamily="34" charset="0"/>
                  <a:cs typeface="Calibri" panose="020F0502020204030204" pitchFamily="34" charset="0"/>
                  <a:sym typeface="Calibri" panose="020F0502020204030204" pitchFamily="34" charset="0"/>
                </a:rPr>
                <a:t>NO</a:t>
              </a:r>
              <a:r>
                <a:rPr lang="en-US" altLang="en-US" sz="2800" b="1">
                  <a:solidFill>
                    <a:srgbClr val="000000"/>
                  </a:solidFill>
                  <a:latin typeface="Calibri" panose="020F0502020204030204" pitchFamily="34" charset="0"/>
                  <a:cs typeface="Calibri" panose="020F0502020204030204" pitchFamily="34" charset="0"/>
                  <a:sym typeface="Calibri" panose="020F0502020204030204" pitchFamily="34" charset="0"/>
                </a:rPr>
                <a:t> Dung Beetles</a:t>
              </a:r>
              <a:endParaRPr lang="en-US" altLang="en-US" sz="1800"/>
            </a:p>
          </p:txBody>
        </p:sp>
        <p:sp>
          <p:nvSpPr>
            <p:cNvPr id="24594" name="Google Shape;112;p15">
              <a:extLst>
                <a:ext uri="{FF2B5EF4-FFF2-40B4-BE49-F238E27FC236}">
                  <a16:creationId xmlns:a16="http://schemas.microsoft.com/office/drawing/2014/main" id="{3E3B37DD-88C1-9D61-AAB8-2F1A85C47350}"/>
                </a:ext>
              </a:extLst>
            </p:cNvPr>
            <p:cNvSpPr txBox="1">
              <a:spLocks noChangeArrowheads="1"/>
            </p:cNvSpPr>
            <p:nvPr/>
          </p:nvSpPr>
          <p:spPr bwMode="auto">
            <a:xfrm>
              <a:off x="4964257" y="431309"/>
              <a:ext cx="31880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
                  <a:srgbClr val="000000"/>
                </a:buClr>
                <a:buSzPts val="2800"/>
                <a:buFont typeface="Calibri" panose="020F0502020204030204" pitchFamily="34" charset="0"/>
                <a:buNone/>
              </a:pPr>
              <a:r>
                <a:rPr lang="en-US" altLang="en-US" sz="2800" b="1">
                  <a:solidFill>
                    <a:srgbClr val="000000"/>
                  </a:solidFill>
                  <a:latin typeface="Calibri" panose="020F0502020204030204" pitchFamily="34" charset="0"/>
                  <a:cs typeface="Calibri" panose="020F0502020204030204" pitchFamily="34" charset="0"/>
                  <a:sym typeface="Calibri" panose="020F0502020204030204" pitchFamily="34" charset="0"/>
                </a:rPr>
                <a:t>With Dung Beetles</a:t>
              </a:r>
              <a:endParaRPr lang="en-US" altLang="en-US" sz="1800"/>
            </a:p>
          </p:txBody>
        </p:sp>
      </p:grpSp>
      <p:pic>
        <p:nvPicPr>
          <p:cNvPr id="24581" name="Google Shape;113;p15">
            <a:extLst>
              <a:ext uri="{FF2B5EF4-FFF2-40B4-BE49-F238E27FC236}">
                <a16:creationId xmlns:a16="http://schemas.microsoft.com/office/drawing/2014/main" id="{938EC24C-6D97-38EB-8F36-4A3EBA755951}"/>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8">
            <a:extLst>
              <a:ext uri="{FF2B5EF4-FFF2-40B4-BE49-F238E27FC236}">
                <a16:creationId xmlns:a16="http://schemas.microsoft.com/office/drawing/2014/main" id="{C979298B-A391-75CF-CB95-7FD1FB3BA6FB}"/>
              </a:ext>
            </a:extLst>
          </p:cNvPr>
          <p:cNvGrpSpPr>
            <a:grpSpLocks/>
          </p:cNvGrpSpPr>
          <p:nvPr/>
        </p:nvGrpSpPr>
        <p:grpSpPr bwMode="auto">
          <a:xfrm>
            <a:off x="1635126" y="2695576"/>
            <a:ext cx="8799513" cy="3541713"/>
            <a:chOff x="110809" y="2696282"/>
            <a:chExt cx="8799983" cy="3541030"/>
          </a:xfrm>
        </p:grpSpPr>
        <p:grpSp>
          <p:nvGrpSpPr>
            <p:cNvPr id="24583" name="Group 15">
              <a:extLst>
                <a:ext uri="{FF2B5EF4-FFF2-40B4-BE49-F238E27FC236}">
                  <a16:creationId xmlns:a16="http://schemas.microsoft.com/office/drawing/2014/main" id="{CFC40C0C-BF38-BCCE-B7E7-63A7EE13C6B3}"/>
                </a:ext>
              </a:extLst>
            </p:cNvPr>
            <p:cNvGrpSpPr>
              <a:grpSpLocks/>
            </p:cNvGrpSpPr>
            <p:nvPr/>
          </p:nvGrpSpPr>
          <p:grpSpPr bwMode="auto">
            <a:xfrm>
              <a:off x="110809" y="2696282"/>
              <a:ext cx="554988" cy="876734"/>
              <a:chOff x="110809" y="2696282"/>
              <a:chExt cx="554988" cy="876734"/>
            </a:xfrm>
          </p:grpSpPr>
          <p:cxnSp>
            <p:nvCxnSpPr>
              <p:cNvPr id="11" name="Straight Arrow Connector 10">
                <a:extLst>
                  <a:ext uri="{FF2B5EF4-FFF2-40B4-BE49-F238E27FC236}">
                    <a16:creationId xmlns:a16="http://schemas.microsoft.com/office/drawing/2014/main" id="{7381A385-272D-A1E6-379D-9EC45BDFCE4B}"/>
                  </a:ext>
                </a:extLst>
              </p:cNvPr>
              <p:cNvCxnSpPr>
                <a:cxnSpLocks/>
              </p:cNvCxnSpPr>
              <p:nvPr/>
            </p:nvCxnSpPr>
            <p:spPr>
              <a:xfrm>
                <a:off x="468016" y="2812148"/>
                <a:ext cx="0" cy="760265"/>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B9B1052-B34B-F84E-957C-FCB10AA10D4E}"/>
                  </a:ext>
                </a:extLst>
              </p:cNvPr>
              <p:cNvCxnSpPr/>
              <p:nvPr/>
            </p:nvCxnSpPr>
            <p:spPr>
              <a:xfrm flipH="1">
                <a:off x="299732" y="2812148"/>
                <a:ext cx="3651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34B7DC4-2970-F5CE-E331-E9C7E96D5D6C}"/>
                  </a:ext>
                </a:extLst>
              </p:cNvPr>
              <p:cNvCxnSpPr/>
              <p:nvPr/>
            </p:nvCxnSpPr>
            <p:spPr>
              <a:xfrm flipH="1">
                <a:off x="302907" y="3572413"/>
                <a:ext cx="3635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592" name="TextBox 13">
                <a:extLst>
                  <a:ext uri="{FF2B5EF4-FFF2-40B4-BE49-F238E27FC236}">
                    <a16:creationId xmlns:a16="http://schemas.microsoft.com/office/drawing/2014/main" id="{FD278716-D7DC-039D-C8B0-E83719EF09DF}"/>
                  </a:ext>
                </a:extLst>
              </p:cNvPr>
              <p:cNvSpPr txBox="1">
                <a:spLocks noChangeArrowheads="1"/>
              </p:cNvSpPr>
              <p:nvPr/>
            </p:nvSpPr>
            <p:spPr bwMode="auto">
              <a:xfrm rot="-5400000">
                <a:off x="-158281" y="2965372"/>
                <a:ext cx="876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600"/>
                  <a:t>10 cm</a:t>
                </a:r>
              </a:p>
            </p:txBody>
          </p:sp>
        </p:grpSp>
        <p:grpSp>
          <p:nvGrpSpPr>
            <p:cNvPr id="24584" name="Group 16">
              <a:extLst>
                <a:ext uri="{FF2B5EF4-FFF2-40B4-BE49-F238E27FC236}">
                  <a16:creationId xmlns:a16="http://schemas.microsoft.com/office/drawing/2014/main" id="{F2FC8CB5-2D80-2B31-3215-ABFA26EB29DC}"/>
                </a:ext>
              </a:extLst>
            </p:cNvPr>
            <p:cNvGrpSpPr>
              <a:grpSpLocks/>
            </p:cNvGrpSpPr>
            <p:nvPr/>
          </p:nvGrpSpPr>
          <p:grpSpPr bwMode="auto">
            <a:xfrm>
              <a:off x="8385904" y="2752781"/>
              <a:ext cx="524888" cy="3484531"/>
              <a:chOff x="8385904" y="2752781"/>
              <a:chExt cx="524888" cy="3484531"/>
            </a:xfrm>
          </p:grpSpPr>
          <p:cxnSp>
            <p:nvCxnSpPr>
              <p:cNvPr id="3" name="Straight Arrow Connector 2">
                <a:extLst>
                  <a:ext uri="{FF2B5EF4-FFF2-40B4-BE49-F238E27FC236}">
                    <a16:creationId xmlns:a16="http://schemas.microsoft.com/office/drawing/2014/main" id="{A1FC9CB1-9320-FA1C-AE5D-394538B4416A}"/>
                  </a:ext>
                </a:extLst>
              </p:cNvPr>
              <p:cNvCxnSpPr>
                <a:cxnSpLocks/>
              </p:cNvCxnSpPr>
              <p:nvPr/>
            </p:nvCxnSpPr>
            <p:spPr>
              <a:xfrm>
                <a:off x="8531359" y="2753421"/>
                <a:ext cx="0" cy="3483891"/>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BD23982-E864-85D0-F11F-3270F7C23AF2}"/>
                  </a:ext>
                </a:extLst>
              </p:cNvPr>
              <p:cNvCxnSpPr/>
              <p:nvPr/>
            </p:nvCxnSpPr>
            <p:spPr>
              <a:xfrm flipH="1">
                <a:off x="8385301" y="2753421"/>
                <a:ext cx="3635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2A6D08C-A9BB-DD44-3EDC-646682745979}"/>
                  </a:ext>
                </a:extLst>
              </p:cNvPr>
              <p:cNvCxnSpPr/>
              <p:nvPr/>
            </p:nvCxnSpPr>
            <p:spPr>
              <a:xfrm flipH="1">
                <a:off x="8385301" y="6237312"/>
                <a:ext cx="3635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588" name="TextBox 14">
                <a:extLst>
                  <a:ext uri="{FF2B5EF4-FFF2-40B4-BE49-F238E27FC236}">
                    <a16:creationId xmlns:a16="http://schemas.microsoft.com/office/drawing/2014/main" id="{AA83AF4A-7FAB-4AB7-C2D2-FCF3D1367452}"/>
                  </a:ext>
                </a:extLst>
              </p:cNvPr>
              <p:cNvSpPr txBox="1">
                <a:spLocks noChangeArrowheads="1"/>
              </p:cNvSpPr>
              <p:nvPr/>
            </p:nvSpPr>
            <p:spPr bwMode="auto">
              <a:xfrm rot="5400000">
                <a:off x="8079159" y="4210111"/>
                <a:ext cx="1324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600"/>
                  <a:t>45-60 cm</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Google Shape;111;p15">
            <a:extLst>
              <a:ext uri="{FF2B5EF4-FFF2-40B4-BE49-F238E27FC236}">
                <a16:creationId xmlns:a16="http://schemas.microsoft.com/office/drawing/2014/main" id="{3A0976E1-408D-0FEC-EC33-ADB70E7CE1CE}"/>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6026" y="569913"/>
            <a:ext cx="3573463"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Google Shape;113;p15">
            <a:extLst>
              <a:ext uri="{FF2B5EF4-FFF2-40B4-BE49-F238E27FC236}">
                <a16:creationId xmlns:a16="http://schemas.microsoft.com/office/drawing/2014/main" id="{315854EF-C8C8-CA2C-D647-70CA416B4C0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8" name="Group 7">
            <a:extLst>
              <a:ext uri="{FF2B5EF4-FFF2-40B4-BE49-F238E27FC236}">
                <a16:creationId xmlns:a16="http://schemas.microsoft.com/office/drawing/2014/main" id="{B67791AC-AAF0-625F-50DA-FB3B45084572}"/>
              </a:ext>
            </a:extLst>
          </p:cNvPr>
          <p:cNvGrpSpPr>
            <a:grpSpLocks/>
          </p:cNvGrpSpPr>
          <p:nvPr/>
        </p:nvGrpSpPr>
        <p:grpSpPr bwMode="auto">
          <a:xfrm>
            <a:off x="1944689" y="1628775"/>
            <a:ext cx="4295775" cy="3284538"/>
            <a:chOff x="1431925" y="365125"/>
            <a:chExt cx="6565900" cy="5022850"/>
          </a:xfrm>
        </p:grpSpPr>
        <p:pic>
          <p:nvPicPr>
            <p:cNvPr id="26634" name="Picture 1">
              <a:extLst>
                <a:ext uri="{FF2B5EF4-FFF2-40B4-BE49-F238E27FC236}">
                  <a16:creationId xmlns:a16="http://schemas.microsoft.com/office/drawing/2014/main" id="{03F03095-3193-04D7-BA32-1833FC029D7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31925" y="365125"/>
              <a:ext cx="6565900"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2">
              <a:extLst>
                <a:ext uri="{FF2B5EF4-FFF2-40B4-BE49-F238E27FC236}">
                  <a16:creationId xmlns:a16="http://schemas.microsoft.com/office/drawing/2014/main" id="{2BCFD485-9A7A-637C-1D34-338E1172A5A9}"/>
                </a:ext>
              </a:extLst>
            </p:cNvPr>
            <p:cNvPicPr>
              <a:picLocks noChangeAspect="1"/>
            </p:cNvPicPr>
            <p:nvPr/>
          </p:nvPicPr>
          <p:blipFill>
            <a:blip r:embed="rId6">
              <a:extLst>
                <a:ext uri="{28A0092B-C50C-407E-A947-70E740481C1C}">
                  <a14:useLocalDpi xmlns:a14="http://schemas.microsoft.com/office/drawing/2010/main" val="0"/>
                </a:ext>
              </a:extLst>
            </a:blip>
            <a:srcRect b="-2"/>
            <a:stretch>
              <a:fillRect/>
            </a:stretch>
          </p:blipFill>
          <p:spPr bwMode="auto">
            <a:xfrm>
              <a:off x="1624013" y="3011840"/>
              <a:ext cx="1238250" cy="135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6" name="TextBox 10">
              <a:extLst>
                <a:ext uri="{FF2B5EF4-FFF2-40B4-BE49-F238E27FC236}">
                  <a16:creationId xmlns:a16="http://schemas.microsoft.com/office/drawing/2014/main" id="{1647D9A1-BF31-4E60-21C2-37EEFFD11DE4}"/>
                </a:ext>
              </a:extLst>
            </p:cNvPr>
            <p:cNvSpPr txBox="1">
              <a:spLocks noChangeArrowheads="1"/>
            </p:cNvSpPr>
            <p:nvPr/>
          </p:nvSpPr>
          <p:spPr bwMode="auto">
            <a:xfrm>
              <a:off x="1589088" y="4259811"/>
              <a:ext cx="1116012" cy="42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NZ" altLang="en-US" sz="1200" b="1"/>
                <a:t>larva</a:t>
              </a:r>
            </a:p>
          </p:txBody>
        </p:sp>
      </p:grpSp>
      <p:cxnSp>
        <p:nvCxnSpPr>
          <p:cNvPr id="8" name="Straight Arrow Connector 7">
            <a:extLst>
              <a:ext uri="{FF2B5EF4-FFF2-40B4-BE49-F238E27FC236}">
                <a16:creationId xmlns:a16="http://schemas.microsoft.com/office/drawing/2014/main" id="{258DCB99-F6E6-39E6-C429-39CA64AE0289}"/>
              </a:ext>
            </a:extLst>
          </p:cNvPr>
          <p:cNvCxnSpPr>
            <a:cxnSpLocks/>
          </p:cNvCxnSpPr>
          <p:nvPr/>
        </p:nvCxnSpPr>
        <p:spPr>
          <a:xfrm>
            <a:off x="10056813" y="2752726"/>
            <a:ext cx="0" cy="3484563"/>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94072A6-E0C6-98BF-1A63-882F9E595C9A}"/>
              </a:ext>
            </a:extLst>
          </p:cNvPr>
          <p:cNvCxnSpPr/>
          <p:nvPr/>
        </p:nvCxnSpPr>
        <p:spPr>
          <a:xfrm flipH="1">
            <a:off x="9909176" y="2752725"/>
            <a:ext cx="3651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E41695D-285E-DD1B-A76A-C5FD705EE7E1}"/>
              </a:ext>
            </a:extLst>
          </p:cNvPr>
          <p:cNvCxnSpPr/>
          <p:nvPr/>
        </p:nvCxnSpPr>
        <p:spPr>
          <a:xfrm flipH="1">
            <a:off x="9909176" y="6237288"/>
            <a:ext cx="3651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632" name="TextBox 10">
            <a:extLst>
              <a:ext uri="{FF2B5EF4-FFF2-40B4-BE49-F238E27FC236}">
                <a16:creationId xmlns:a16="http://schemas.microsoft.com/office/drawing/2014/main" id="{67AE5CD2-1E37-0160-FDF1-48F779359F6C}"/>
              </a:ext>
            </a:extLst>
          </p:cNvPr>
          <p:cNvSpPr txBox="1">
            <a:spLocks noChangeArrowheads="1"/>
          </p:cNvSpPr>
          <p:nvPr/>
        </p:nvSpPr>
        <p:spPr bwMode="auto">
          <a:xfrm rot="5400000">
            <a:off x="9602788" y="4210050"/>
            <a:ext cx="13255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600"/>
              <a:t>45-60 cm</a:t>
            </a:r>
          </a:p>
        </p:txBody>
      </p:sp>
      <p:sp>
        <p:nvSpPr>
          <p:cNvPr id="12" name="TextBox 11">
            <a:extLst>
              <a:ext uri="{FF2B5EF4-FFF2-40B4-BE49-F238E27FC236}">
                <a16:creationId xmlns:a16="http://schemas.microsoft.com/office/drawing/2014/main" id="{E71980F1-2AED-5C0D-202A-399BFC4CC106}"/>
              </a:ext>
            </a:extLst>
          </p:cNvPr>
          <p:cNvSpPr txBox="1">
            <a:spLocks noChangeArrowheads="1"/>
          </p:cNvSpPr>
          <p:nvPr/>
        </p:nvSpPr>
        <p:spPr bwMode="auto">
          <a:xfrm>
            <a:off x="2027238" y="1196976"/>
            <a:ext cx="7993062" cy="3641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50000"/>
              </a:lnSpc>
              <a:spcBef>
                <a:spcPct val="0"/>
              </a:spcBef>
              <a:buFontTx/>
              <a:buNone/>
            </a:pPr>
            <a:endParaRPr lang="en-NZ" altLang="en-US" sz="1800"/>
          </a:p>
          <a:p>
            <a:pPr algn="ctr">
              <a:lnSpc>
                <a:spcPct val="150000"/>
              </a:lnSpc>
              <a:spcBef>
                <a:spcPct val="0"/>
              </a:spcBef>
              <a:buFontTx/>
              <a:buNone/>
            </a:pPr>
            <a:endParaRPr lang="en-NZ" altLang="en-US" sz="2400" b="1"/>
          </a:p>
          <a:p>
            <a:pPr algn="ctr">
              <a:lnSpc>
                <a:spcPct val="150000"/>
              </a:lnSpc>
              <a:spcBef>
                <a:spcPct val="0"/>
              </a:spcBef>
              <a:buFontTx/>
              <a:buNone/>
            </a:pPr>
            <a:r>
              <a:rPr lang="en-NZ" altLang="en-US" sz="2400" b="1"/>
              <a:t>This becomes significantly important across a pastoral landscapes, and particularly those exposed </a:t>
            </a:r>
          </a:p>
          <a:p>
            <a:pPr algn="ctr">
              <a:lnSpc>
                <a:spcPct val="150000"/>
              </a:lnSpc>
              <a:spcBef>
                <a:spcPct val="0"/>
              </a:spcBef>
              <a:buFontTx/>
              <a:buNone/>
            </a:pPr>
            <a:r>
              <a:rPr lang="en-NZ" altLang="en-US" sz="2400" b="1"/>
              <a:t>to repeated stock rotations</a:t>
            </a:r>
          </a:p>
          <a:p>
            <a:pPr algn="ctr">
              <a:lnSpc>
                <a:spcPct val="150000"/>
              </a:lnSpc>
              <a:spcBef>
                <a:spcPct val="0"/>
              </a:spcBef>
              <a:buFontTx/>
              <a:buNone/>
            </a:pPr>
            <a:endParaRPr lang="en-NZ" altLang="en-US" sz="2400" b="1"/>
          </a:p>
          <a:p>
            <a:pPr>
              <a:lnSpc>
                <a:spcPct val="150000"/>
              </a:lnSpc>
              <a:spcBef>
                <a:spcPct val="0"/>
              </a:spcBef>
              <a:buFontTx/>
              <a:buNone/>
            </a:pPr>
            <a:r>
              <a:rPr lang="en-NZ" altLang="en-US" sz="18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
            <a:extLst>
              <a:ext uri="{FF2B5EF4-FFF2-40B4-BE49-F238E27FC236}">
                <a16:creationId xmlns:a16="http://schemas.microsoft.com/office/drawing/2014/main" id="{F1159256-D4CE-A90A-1605-42946C732BA9}"/>
              </a:ext>
            </a:extLst>
          </p:cNvPr>
          <p:cNvSpPr txBox="1">
            <a:spLocks noChangeArrowheads="1"/>
          </p:cNvSpPr>
          <p:nvPr/>
        </p:nvSpPr>
        <p:spPr bwMode="auto">
          <a:xfrm>
            <a:off x="1919289" y="836613"/>
            <a:ext cx="8137525" cy="406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50000"/>
              </a:lnSpc>
              <a:spcBef>
                <a:spcPct val="0"/>
              </a:spcBef>
              <a:buFontTx/>
              <a:buNone/>
            </a:pPr>
            <a:r>
              <a:rPr lang="en-US" altLang="en-US" sz="4000" b="1"/>
              <a:t>Why should you add </a:t>
            </a:r>
          </a:p>
          <a:p>
            <a:pPr algn="ctr">
              <a:lnSpc>
                <a:spcPct val="150000"/>
              </a:lnSpc>
              <a:spcBef>
                <a:spcPct val="0"/>
              </a:spcBef>
              <a:buFontTx/>
              <a:buNone/>
            </a:pPr>
            <a:r>
              <a:rPr lang="en-US" altLang="en-US" sz="4000" b="1"/>
              <a:t>dung beetles </a:t>
            </a:r>
          </a:p>
          <a:p>
            <a:pPr algn="ctr">
              <a:lnSpc>
                <a:spcPct val="150000"/>
              </a:lnSpc>
              <a:spcBef>
                <a:spcPct val="0"/>
              </a:spcBef>
              <a:buFontTx/>
              <a:buNone/>
            </a:pPr>
            <a:r>
              <a:rPr lang="en-US" altLang="en-US" sz="4000" b="1"/>
              <a:t>to  the</a:t>
            </a:r>
          </a:p>
          <a:p>
            <a:pPr algn="ctr">
              <a:lnSpc>
                <a:spcPct val="150000"/>
              </a:lnSpc>
              <a:spcBef>
                <a:spcPct val="0"/>
              </a:spcBef>
              <a:buFontTx/>
              <a:buNone/>
            </a:pPr>
            <a:r>
              <a:rPr lang="en-US" altLang="en-US" sz="4000" b="1"/>
              <a:t>pastoral landscape?</a:t>
            </a:r>
          </a:p>
          <a:p>
            <a:pPr>
              <a:spcBef>
                <a:spcPct val="0"/>
              </a:spcBef>
              <a:buFontTx/>
              <a:buNone/>
            </a:pPr>
            <a:endParaRPr lang="en-NZ" altLang="en-US" sz="1800"/>
          </a:p>
        </p:txBody>
      </p:sp>
      <p:pic>
        <p:nvPicPr>
          <p:cNvPr id="28675" name="Picture 6">
            <a:hlinkClick r:id="rId2"/>
            <a:extLst>
              <a:ext uri="{FF2B5EF4-FFF2-40B4-BE49-F238E27FC236}">
                <a16:creationId xmlns:a16="http://schemas.microsoft.com/office/drawing/2014/main" id="{3FB45397-E672-F405-D030-1742D7853B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1">
            <a:extLst>
              <a:ext uri="{FF2B5EF4-FFF2-40B4-BE49-F238E27FC236}">
                <a16:creationId xmlns:a16="http://schemas.microsoft.com/office/drawing/2014/main" id="{15D3223D-BAA3-1F7A-84BF-91F1AB22E34D}"/>
              </a:ext>
            </a:extLst>
          </p:cNvPr>
          <p:cNvSpPr txBox="1">
            <a:spLocks noChangeArrowheads="1"/>
          </p:cNvSpPr>
          <p:nvPr/>
        </p:nvSpPr>
        <p:spPr bwMode="auto">
          <a:xfrm>
            <a:off x="2616200" y="476250"/>
            <a:ext cx="65532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NZ" altLang="en-US" sz="3600"/>
              <a:t>100 Million tonnes of manure is produced each year on NZ pastures!</a:t>
            </a:r>
          </a:p>
        </p:txBody>
      </p:sp>
      <p:sp>
        <p:nvSpPr>
          <p:cNvPr id="3" name="TextBox 2">
            <a:extLst>
              <a:ext uri="{FF2B5EF4-FFF2-40B4-BE49-F238E27FC236}">
                <a16:creationId xmlns:a16="http://schemas.microsoft.com/office/drawing/2014/main" id="{76F3089B-1955-A290-7972-D28747E67997}"/>
              </a:ext>
            </a:extLst>
          </p:cNvPr>
          <p:cNvSpPr txBox="1">
            <a:spLocks noChangeArrowheads="1"/>
          </p:cNvSpPr>
          <p:nvPr/>
        </p:nvSpPr>
        <p:spPr bwMode="auto">
          <a:xfrm>
            <a:off x="2063750" y="3416300"/>
            <a:ext cx="77041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NZ" altLang="en-US" sz="3600" b="1"/>
              <a:t>That’s 100 Million tonnes of fertiliser and carbon if it is buried in the soil</a:t>
            </a:r>
          </a:p>
        </p:txBody>
      </p:sp>
      <p:pic>
        <p:nvPicPr>
          <p:cNvPr id="29700" name="Picture 3">
            <a:extLst>
              <a:ext uri="{FF2B5EF4-FFF2-40B4-BE49-F238E27FC236}">
                <a16:creationId xmlns:a16="http://schemas.microsoft.com/office/drawing/2014/main" id="{CEDDEC20-A95C-FB80-8C12-9325846CDE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1444626"/>
            <a:ext cx="164465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4">
            <a:extLst>
              <a:ext uri="{FF2B5EF4-FFF2-40B4-BE49-F238E27FC236}">
                <a16:creationId xmlns:a16="http://schemas.microsoft.com/office/drawing/2014/main" id="{3B1DE375-3CB5-0A89-C300-A89800A6CD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1764" y="1895476"/>
            <a:ext cx="11588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0">
            <a:extLst>
              <a:ext uri="{FF2B5EF4-FFF2-40B4-BE49-F238E27FC236}">
                <a16:creationId xmlns:a16="http://schemas.microsoft.com/office/drawing/2014/main" id="{72F8F39A-55ED-AC6B-DA92-10C3E75A4A24}"/>
              </a:ext>
            </a:extLst>
          </p:cNvPr>
          <p:cNvSpPr txBox="1">
            <a:spLocks noChangeArrowheads="1"/>
          </p:cNvSpPr>
          <p:nvPr/>
        </p:nvSpPr>
        <p:spPr bwMode="auto">
          <a:xfrm>
            <a:off x="1524001" y="1116014"/>
            <a:ext cx="7419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800" b="1">
                <a:latin typeface="Calibri" panose="020F0502020204030204" pitchFamily="34" charset="0"/>
                <a:cs typeface="Calibri" panose="020F0502020204030204" pitchFamily="34" charset="0"/>
              </a:rPr>
              <a:t>   Rank growth</a:t>
            </a:r>
            <a:endParaRPr lang="en-NZ" altLang="en-US" sz="2800" b="1">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0AA5EB44-709A-773E-1B0C-F4B75D744126}"/>
              </a:ext>
            </a:extLst>
          </p:cNvPr>
          <p:cNvSpPr txBox="1"/>
          <p:nvPr/>
        </p:nvSpPr>
        <p:spPr>
          <a:xfrm>
            <a:off x="1785176" y="1676998"/>
            <a:ext cx="8621649" cy="646331"/>
          </a:xfrm>
          <a:prstGeom prst="rect">
            <a:avLst/>
          </a:prstGeom>
          <a:noFill/>
          <a:effectLst>
            <a:softEdge rad="190500"/>
          </a:effectLst>
        </p:spPr>
        <p:txBody>
          <a:bodyPr>
            <a:spAutoFit/>
          </a:bodyPr>
          <a:lstStyle/>
          <a:p>
            <a:pPr>
              <a:defRPr/>
            </a:pPr>
            <a:r>
              <a:rPr lang="en-US" dirty="0">
                <a:solidFill>
                  <a:schemeClr val="accent2">
                    <a:lumMod val="75000"/>
                  </a:schemeClr>
                </a:solidFill>
                <a:latin typeface="Calibri" panose="020F0502020204030204" pitchFamily="34" charset="0"/>
                <a:cs typeface="Calibri" panose="020F0502020204030204" pitchFamily="34" charset="0"/>
              </a:rPr>
              <a:t>zone of repugnance: an area 5x the size of the dung itself  </a:t>
            </a:r>
          </a:p>
          <a:p>
            <a:pPr>
              <a:defRPr/>
            </a:pPr>
            <a:r>
              <a:rPr lang="en-US" dirty="0">
                <a:solidFill>
                  <a:schemeClr val="accent2">
                    <a:lumMod val="75000"/>
                  </a:schemeClr>
                </a:solidFill>
                <a:latin typeface="Calibri" panose="020F0502020204030204" pitchFamily="34" charset="0"/>
                <a:cs typeface="Calibri" panose="020F0502020204030204" pitchFamily="34" charset="0"/>
              </a:rPr>
              <a:t>that is avoided by grazing animals. </a:t>
            </a:r>
          </a:p>
        </p:txBody>
      </p:sp>
      <p:sp>
        <p:nvSpPr>
          <p:cNvPr id="30726" name="TextBox 8">
            <a:extLst>
              <a:ext uri="{FF2B5EF4-FFF2-40B4-BE49-F238E27FC236}">
                <a16:creationId xmlns:a16="http://schemas.microsoft.com/office/drawing/2014/main" id="{1C99EB21-5D87-585F-4752-C731FE25B0CE}"/>
              </a:ext>
            </a:extLst>
          </p:cNvPr>
          <p:cNvSpPr txBox="1">
            <a:spLocks noChangeArrowheads="1"/>
          </p:cNvSpPr>
          <p:nvPr/>
        </p:nvSpPr>
        <p:spPr bwMode="auto">
          <a:xfrm>
            <a:off x="1416051" y="201613"/>
            <a:ext cx="66595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3600" b="1">
                <a:latin typeface="Calibri" panose="020F0502020204030204" pitchFamily="34" charset="0"/>
                <a:cs typeface="Calibri" panose="020F0502020204030204" pitchFamily="34" charset="0"/>
              </a:rPr>
              <a:t>   Forage fouling/avoidance </a:t>
            </a:r>
            <a:endParaRPr lang="en-NZ" altLang="en-US" sz="3600" b="1">
              <a:latin typeface="Calibri" panose="020F0502020204030204" pitchFamily="34" charset="0"/>
              <a:cs typeface="Calibri" panose="020F0502020204030204" pitchFamily="34" charset="0"/>
            </a:endParaRPr>
          </a:p>
        </p:txBody>
      </p:sp>
      <p:pic>
        <p:nvPicPr>
          <p:cNvPr id="30727" name="Picture 2">
            <a:extLst>
              <a:ext uri="{FF2B5EF4-FFF2-40B4-BE49-F238E27FC236}">
                <a16:creationId xmlns:a16="http://schemas.microsoft.com/office/drawing/2014/main" id="{E714ACED-BD6B-EED1-083E-CB83C60829E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93889" y="2420939"/>
            <a:ext cx="7050087"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6">
            <a:hlinkClick r:id="rId5"/>
            <a:extLst>
              <a:ext uri="{FF2B5EF4-FFF2-40B4-BE49-F238E27FC236}">
                <a16:creationId xmlns:a16="http://schemas.microsoft.com/office/drawing/2014/main" id="{8C0D69AB-69D0-4CCE-4768-484372FD89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Google Shape;108;p15">
            <a:extLst>
              <a:ext uri="{FF2B5EF4-FFF2-40B4-BE49-F238E27FC236}">
                <a16:creationId xmlns:a16="http://schemas.microsoft.com/office/drawing/2014/main" id="{948697A3-4A65-6023-CCDD-70336F9D7E93}"/>
              </a:ext>
            </a:extLst>
          </p:cNvPr>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24788" y="1152525"/>
            <a:ext cx="2627312" cy="42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advTm="65463"/>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3" name="Group 14">
            <a:extLst>
              <a:ext uri="{FF2B5EF4-FFF2-40B4-BE49-F238E27FC236}">
                <a16:creationId xmlns:a16="http://schemas.microsoft.com/office/drawing/2014/main" id="{6F7F3F82-B7AB-CA8D-C850-FCDFE9F8C5AD}"/>
              </a:ext>
            </a:extLst>
          </p:cNvPr>
          <p:cNvGrpSpPr>
            <a:grpSpLocks/>
          </p:cNvGrpSpPr>
          <p:nvPr/>
        </p:nvGrpSpPr>
        <p:grpSpPr bwMode="auto">
          <a:xfrm>
            <a:off x="2135188" y="3217864"/>
            <a:ext cx="6985000" cy="1322387"/>
            <a:chOff x="697520" y="3573578"/>
            <a:chExt cx="6984776" cy="1323439"/>
          </a:xfrm>
        </p:grpSpPr>
        <p:sp>
          <p:nvSpPr>
            <p:cNvPr id="19" name="TextBox 18">
              <a:extLst>
                <a:ext uri="{FF2B5EF4-FFF2-40B4-BE49-F238E27FC236}">
                  <a16:creationId xmlns:a16="http://schemas.microsoft.com/office/drawing/2014/main" id="{DEF5E0BC-970A-1088-1C88-EE2564B84CBE}"/>
                </a:ext>
              </a:extLst>
            </p:cNvPr>
            <p:cNvSpPr txBox="1"/>
            <p:nvPr/>
          </p:nvSpPr>
          <p:spPr>
            <a:xfrm>
              <a:off x="4453425" y="3602176"/>
              <a:ext cx="2952655" cy="1016808"/>
            </a:xfrm>
            <a:prstGeom prst="rect">
              <a:avLst/>
            </a:prstGeom>
            <a:noFill/>
          </p:spPr>
          <p:txBody>
            <a:bodyPr>
              <a:spAutoFit/>
            </a:bodyPr>
            <a:lstStyle/>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protein levels </a:t>
              </a:r>
            </a:p>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nitrogen content</a:t>
              </a:r>
            </a:p>
            <a:p>
              <a:pPr eaLnBrk="1" hangingPunct="1">
                <a:defRPr/>
              </a:pPr>
              <a:endParaRPr lang="en-NZ" sz="2000" dirty="0">
                <a:solidFill>
                  <a:schemeClr val="accent2">
                    <a:lumMod val="75000"/>
                  </a:schemeClr>
                </a:solidFill>
                <a:latin typeface="Arial" charset="0"/>
                <a:cs typeface="+mn-cs"/>
              </a:endParaRPr>
            </a:p>
          </p:txBody>
        </p:sp>
        <p:sp>
          <p:nvSpPr>
            <p:cNvPr id="10" name="TextBox 9">
              <a:extLst>
                <a:ext uri="{FF2B5EF4-FFF2-40B4-BE49-F238E27FC236}">
                  <a16:creationId xmlns:a16="http://schemas.microsoft.com/office/drawing/2014/main" id="{E5092138-FF1F-113A-EEA3-84E53490C6F7}"/>
                </a:ext>
              </a:extLst>
            </p:cNvPr>
            <p:cNvSpPr txBox="1"/>
            <p:nvPr/>
          </p:nvSpPr>
          <p:spPr>
            <a:xfrm>
              <a:off x="697520" y="3573578"/>
              <a:ext cx="6984776" cy="1323439"/>
            </a:xfrm>
            <a:prstGeom prst="rect">
              <a:avLst/>
            </a:prstGeom>
            <a:noFill/>
          </p:spPr>
          <p:txBody>
            <a:bodyPr>
              <a:spAutoFit/>
            </a:bodyPr>
            <a:lstStyle/>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plant height </a:t>
              </a:r>
            </a:p>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above ground biomass </a:t>
              </a:r>
            </a:p>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grain production</a:t>
              </a:r>
            </a:p>
            <a:p>
              <a:pPr eaLnBrk="1" hangingPunct="1">
                <a:defRPr/>
              </a:pPr>
              <a:endParaRPr lang="en-NZ" sz="2000" dirty="0">
                <a:solidFill>
                  <a:schemeClr val="accent2">
                    <a:lumMod val="75000"/>
                  </a:schemeClr>
                </a:solidFill>
                <a:latin typeface="Arial" charset="0"/>
                <a:cs typeface="+mn-cs"/>
              </a:endParaRPr>
            </a:p>
          </p:txBody>
        </p:sp>
      </p:grpSp>
      <p:sp>
        <p:nvSpPr>
          <p:cNvPr id="32774" name="Rectangle 14">
            <a:extLst>
              <a:ext uri="{FF2B5EF4-FFF2-40B4-BE49-F238E27FC236}">
                <a16:creationId xmlns:a16="http://schemas.microsoft.com/office/drawing/2014/main" id="{8F5B83FB-DB91-5604-8984-02BDB9FA2E91}"/>
              </a:ext>
            </a:extLst>
          </p:cNvPr>
          <p:cNvSpPr>
            <a:spLocks noChangeArrowheads="1"/>
          </p:cNvSpPr>
          <p:nvPr/>
        </p:nvSpPr>
        <p:spPr bwMode="auto">
          <a:xfrm>
            <a:off x="1716089" y="225425"/>
            <a:ext cx="7127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600"/>
              </a:spcBef>
              <a:buNone/>
            </a:pPr>
            <a:r>
              <a:rPr lang="en-US" altLang="en-US" b="1"/>
              <a:t>Pasture quality</a:t>
            </a:r>
          </a:p>
        </p:txBody>
      </p:sp>
      <p:pic>
        <p:nvPicPr>
          <p:cNvPr id="32775" name="Picture 10">
            <a:hlinkClick r:id="rId3"/>
            <a:extLst>
              <a:ext uri="{FF2B5EF4-FFF2-40B4-BE49-F238E27FC236}">
                <a16:creationId xmlns:a16="http://schemas.microsoft.com/office/drawing/2014/main" id="{4748BFC6-4AD5-4015-87E4-91F1FB3765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6" name="Group 8">
            <a:extLst>
              <a:ext uri="{FF2B5EF4-FFF2-40B4-BE49-F238E27FC236}">
                <a16:creationId xmlns:a16="http://schemas.microsoft.com/office/drawing/2014/main" id="{B6B1E18B-7E2F-6D2A-6C72-6EA2DDAC68E1}"/>
              </a:ext>
            </a:extLst>
          </p:cNvPr>
          <p:cNvGrpSpPr>
            <a:grpSpLocks/>
          </p:cNvGrpSpPr>
          <p:nvPr/>
        </p:nvGrpSpPr>
        <p:grpSpPr bwMode="auto">
          <a:xfrm>
            <a:off x="1695451" y="709614"/>
            <a:ext cx="8780463" cy="5733993"/>
            <a:chOff x="0" y="1036241"/>
            <a:chExt cx="8779773" cy="5734384"/>
          </a:xfrm>
        </p:grpSpPr>
        <p:sp>
          <p:nvSpPr>
            <p:cNvPr id="32784" name="TextBox 3">
              <a:extLst>
                <a:ext uri="{FF2B5EF4-FFF2-40B4-BE49-F238E27FC236}">
                  <a16:creationId xmlns:a16="http://schemas.microsoft.com/office/drawing/2014/main" id="{2E1731EB-7F9B-5D0E-FC10-C0873C3FA41F}"/>
                </a:ext>
              </a:extLst>
            </p:cNvPr>
            <p:cNvSpPr txBox="1">
              <a:spLocks noChangeArrowheads="1"/>
            </p:cNvSpPr>
            <p:nvPr/>
          </p:nvSpPr>
          <p:spPr bwMode="auto">
            <a:xfrm>
              <a:off x="0" y="1036241"/>
              <a:ext cx="8779773" cy="36935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NZ" altLang="en-US" sz="1800"/>
            </a:p>
          </p:txBody>
        </p:sp>
        <p:grpSp>
          <p:nvGrpSpPr>
            <p:cNvPr id="32785" name="Group 7">
              <a:extLst>
                <a:ext uri="{FF2B5EF4-FFF2-40B4-BE49-F238E27FC236}">
                  <a16:creationId xmlns:a16="http://schemas.microsoft.com/office/drawing/2014/main" id="{204AE472-F9E2-1E89-3339-D756906ABA57}"/>
                </a:ext>
              </a:extLst>
            </p:cNvPr>
            <p:cNvGrpSpPr>
              <a:grpSpLocks/>
            </p:cNvGrpSpPr>
            <p:nvPr/>
          </p:nvGrpSpPr>
          <p:grpSpPr bwMode="auto">
            <a:xfrm>
              <a:off x="827087" y="1088658"/>
              <a:ext cx="6317552" cy="5681967"/>
              <a:chOff x="1238949" y="849498"/>
              <a:chExt cx="6317552" cy="5681967"/>
            </a:xfrm>
          </p:grpSpPr>
          <p:pic>
            <p:nvPicPr>
              <p:cNvPr id="32786" name="Picture 15">
                <a:extLst>
                  <a:ext uri="{FF2B5EF4-FFF2-40B4-BE49-F238E27FC236}">
                    <a16:creationId xmlns:a16="http://schemas.microsoft.com/office/drawing/2014/main" id="{2EB3E8C5-7961-B07E-1D2F-F4E991DDA2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614"/>
              <a:stretch>
                <a:fillRect/>
              </a:stretch>
            </p:blipFill>
            <p:spPr bwMode="auto">
              <a:xfrm flipH="1">
                <a:off x="1238949" y="864719"/>
                <a:ext cx="3275003" cy="566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7" name="Picture 2">
                <a:extLst>
                  <a:ext uri="{FF2B5EF4-FFF2-40B4-BE49-F238E27FC236}">
                    <a16:creationId xmlns:a16="http://schemas.microsoft.com/office/drawing/2014/main" id="{4A993BBE-D583-AF32-9FE6-141AF13AAF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2402"/>
              <a:stretch>
                <a:fillRect/>
              </a:stretch>
            </p:blipFill>
            <p:spPr bwMode="auto">
              <a:xfrm>
                <a:off x="4510663" y="849498"/>
                <a:ext cx="3045838" cy="568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1" name="Group 10">
            <a:extLst>
              <a:ext uri="{FF2B5EF4-FFF2-40B4-BE49-F238E27FC236}">
                <a16:creationId xmlns:a16="http://schemas.microsoft.com/office/drawing/2014/main" id="{BEB817D4-38A1-A996-BC4E-D2131C474170}"/>
              </a:ext>
            </a:extLst>
          </p:cNvPr>
          <p:cNvGrpSpPr>
            <a:grpSpLocks/>
          </p:cNvGrpSpPr>
          <p:nvPr/>
        </p:nvGrpSpPr>
        <p:grpSpPr bwMode="auto">
          <a:xfrm>
            <a:off x="2530476" y="692150"/>
            <a:ext cx="6302375" cy="5761038"/>
            <a:chOff x="827358" y="1098513"/>
            <a:chExt cx="6302031" cy="5762469"/>
          </a:xfrm>
        </p:grpSpPr>
        <p:pic>
          <p:nvPicPr>
            <p:cNvPr id="32782" name="Picture 16">
              <a:extLst>
                <a:ext uri="{FF2B5EF4-FFF2-40B4-BE49-F238E27FC236}">
                  <a16:creationId xmlns:a16="http://schemas.microsoft.com/office/drawing/2014/main" id="{3A010B7D-70F5-F5CE-739F-0A32247A8D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7358" y="1098513"/>
              <a:ext cx="3275003" cy="575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3" name="Picture 12">
              <a:extLst>
                <a:ext uri="{FF2B5EF4-FFF2-40B4-BE49-F238E27FC236}">
                  <a16:creationId xmlns:a16="http://schemas.microsoft.com/office/drawing/2014/main" id="{FA38A471-5BA1-2C51-A477-882E71E8F3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0982"/>
            <a:stretch>
              <a:fillRect/>
            </a:stretch>
          </p:blipFill>
          <p:spPr bwMode="auto">
            <a:xfrm>
              <a:off x="4083552" y="1101228"/>
              <a:ext cx="3045837" cy="575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TextBox 20">
            <a:extLst>
              <a:ext uri="{FF2B5EF4-FFF2-40B4-BE49-F238E27FC236}">
                <a16:creationId xmlns:a16="http://schemas.microsoft.com/office/drawing/2014/main" id="{B4DE1EC8-C239-BEC7-F1F6-DEDCA3D254BD}"/>
              </a:ext>
            </a:extLst>
          </p:cNvPr>
          <p:cNvSpPr txBox="1">
            <a:spLocks noChangeArrowheads="1"/>
          </p:cNvSpPr>
          <p:nvPr/>
        </p:nvSpPr>
        <p:spPr bwMode="auto">
          <a:xfrm>
            <a:off x="1415480" y="1022351"/>
            <a:ext cx="8928992" cy="1216025"/>
          </a:xfrm>
          <a:prstGeom prst="rect">
            <a:avLst/>
          </a:prstGeom>
          <a:solidFill>
            <a:schemeClr val="bg1">
              <a:alpha val="3019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NZ" altLang="en-US" sz="2400" b="1" dirty="0"/>
              <a:t>Dung beetles can make a substantial contribution to ensuring that forage fouling is kept to a minimum</a:t>
            </a:r>
          </a:p>
          <a:p>
            <a:pPr eaLnBrk="1" hangingPunct="1">
              <a:spcBef>
                <a:spcPct val="0"/>
              </a:spcBef>
              <a:buFontTx/>
              <a:buNone/>
            </a:pPr>
            <a:endParaRPr lang="en-NZ" altLang="en-US" sz="2500" b="1" dirty="0"/>
          </a:p>
        </p:txBody>
      </p:sp>
      <p:sp>
        <p:nvSpPr>
          <p:cNvPr id="23" name="TextBox 22">
            <a:extLst>
              <a:ext uri="{FF2B5EF4-FFF2-40B4-BE49-F238E27FC236}">
                <a16:creationId xmlns:a16="http://schemas.microsoft.com/office/drawing/2014/main" id="{11C0B5A4-D409-D647-7C22-9A4027591FF0}"/>
              </a:ext>
            </a:extLst>
          </p:cNvPr>
          <p:cNvSpPr txBox="1">
            <a:spLocks noChangeArrowheads="1"/>
          </p:cNvSpPr>
          <p:nvPr/>
        </p:nvSpPr>
        <p:spPr bwMode="auto">
          <a:xfrm>
            <a:off x="1199457" y="2228850"/>
            <a:ext cx="9145016" cy="1200150"/>
          </a:xfrm>
          <a:prstGeom prst="rect">
            <a:avLst/>
          </a:prstGeom>
          <a:solidFill>
            <a:schemeClr val="bg1">
              <a:alpha val="3019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NZ" altLang="en-US" sz="2400" b="1" dirty="0"/>
              <a:t>Several studies show “dung + beetles” results in significant increases in</a:t>
            </a:r>
            <a:r>
              <a:rPr lang="en-US" altLang="en-US" sz="2400" b="1" dirty="0"/>
              <a:t>:</a:t>
            </a:r>
          </a:p>
          <a:p>
            <a:pPr eaLnBrk="1" hangingPunct="1">
              <a:spcBef>
                <a:spcPct val="0"/>
              </a:spcBef>
              <a:buFontTx/>
              <a:buNone/>
            </a:pPr>
            <a:endParaRPr lang="en-US" altLang="en-US" sz="2400" b="1" dirty="0"/>
          </a:p>
        </p:txBody>
      </p:sp>
      <p:grpSp>
        <p:nvGrpSpPr>
          <p:cNvPr id="2" name="Group 1">
            <a:extLst>
              <a:ext uri="{FF2B5EF4-FFF2-40B4-BE49-F238E27FC236}">
                <a16:creationId xmlns:a16="http://schemas.microsoft.com/office/drawing/2014/main" id="{2FD127FC-98C5-142E-1335-85F8847BAE0B}"/>
              </a:ext>
            </a:extLst>
          </p:cNvPr>
          <p:cNvGrpSpPr/>
          <p:nvPr/>
        </p:nvGrpSpPr>
        <p:grpSpPr>
          <a:xfrm>
            <a:off x="2156525" y="3400520"/>
            <a:ext cx="6676325" cy="1429548"/>
            <a:chOff x="823025" y="3340195"/>
            <a:chExt cx="6676325" cy="1429548"/>
          </a:xfrm>
          <a:solidFill>
            <a:srgbClr val="FFFFFF">
              <a:alpha val="29804"/>
            </a:srgbClr>
          </a:solidFill>
        </p:grpSpPr>
        <p:sp>
          <p:nvSpPr>
            <p:cNvPr id="25" name="TextBox 24">
              <a:extLst>
                <a:ext uri="{FF2B5EF4-FFF2-40B4-BE49-F238E27FC236}">
                  <a16:creationId xmlns:a16="http://schemas.microsoft.com/office/drawing/2014/main" id="{CD97A6F6-350D-747C-6530-08FD53B49ED1}"/>
                </a:ext>
              </a:extLst>
            </p:cNvPr>
            <p:cNvSpPr txBox="1"/>
            <p:nvPr/>
          </p:nvSpPr>
          <p:spPr bwMode="auto">
            <a:xfrm>
              <a:off x="4546600" y="3369360"/>
              <a:ext cx="2952750" cy="1400383"/>
            </a:xfrm>
            <a:prstGeom prst="rect">
              <a:avLst/>
            </a:prstGeom>
            <a:grpFill/>
            <a:ln>
              <a:noFill/>
            </a:ln>
          </p:spPr>
          <p:txBody>
            <a:bodyPr>
              <a:spAutoFit/>
            </a:bodyPr>
            <a:lstStyle/>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protein levels </a:t>
              </a:r>
            </a:p>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nitrogen content</a:t>
              </a:r>
            </a:p>
            <a:p>
              <a:pPr eaLnBrk="1" hangingPunct="1">
                <a:defRPr/>
              </a:pPr>
              <a:endParaRPr lang="en-NZ" sz="2500" dirty="0">
                <a:latin typeface="Arial" charset="0"/>
                <a:cs typeface="+mn-cs"/>
              </a:endParaRPr>
            </a:p>
            <a:p>
              <a:pPr eaLnBrk="1" hangingPunct="1">
                <a:defRPr/>
              </a:pPr>
              <a:endParaRPr lang="en-NZ" sz="2000" dirty="0">
                <a:latin typeface="Arial" charset="0"/>
                <a:cs typeface="+mn-cs"/>
              </a:endParaRPr>
            </a:p>
          </p:txBody>
        </p:sp>
        <p:sp>
          <p:nvSpPr>
            <p:cNvPr id="26" name="TextBox 25">
              <a:extLst>
                <a:ext uri="{FF2B5EF4-FFF2-40B4-BE49-F238E27FC236}">
                  <a16:creationId xmlns:a16="http://schemas.microsoft.com/office/drawing/2014/main" id="{AECEA645-C7F0-B355-F7DF-AAC5284F9680}"/>
                </a:ext>
              </a:extLst>
            </p:cNvPr>
            <p:cNvSpPr txBox="1"/>
            <p:nvPr/>
          </p:nvSpPr>
          <p:spPr bwMode="auto">
            <a:xfrm>
              <a:off x="823025" y="3340195"/>
              <a:ext cx="3734688" cy="1400383"/>
            </a:xfrm>
            <a:prstGeom prst="rect">
              <a:avLst/>
            </a:prstGeom>
            <a:grpFill/>
            <a:ln>
              <a:noFill/>
            </a:ln>
          </p:spPr>
          <p:txBody>
            <a:bodyPr>
              <a:spAutoFit/>
            </a:bodyPr>
            <a:lstStyle/>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plant height </a:t>
              </a:r>
            </a:p>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above ground biomass </a:t>
              </a:r>
            </a:p>
            <a:p>
              <a:pPr marL="363538" indent="347663" eaLnBrk="1" hangingPunct="1">
                <a:buFont typeface="Wingdings" pitchFamily="2" charset="2"/>
                <a:buChar char="§"/>
                <a:defRPr/>
              </a:pPr>
              <a:r>
                <a:rPr lang="en-NZ" sz="2000" b="1" dirty="0">
                  <a:solidFill>
                    <a:schemeClr val="accent2">
                      <a:lumMod val="75000"/>
                    </a:schemeClr>
                  </a:solidFill>
                  <a:latin typeface="Arial" charset="0"/>
                  <a:cs typeface="+mn-cs"/>
                </a:rPr>
                <a:t>grain production</a:t>
              </a:r>
            </a:p>
            <a:p>
              <a:pPr marL="363538" indent="347663" eaLnBrk="1" hangingPunct="1">
                <a:buFont typeface="Wingdings" pitchFamily="2" charset="2"/>
                <a:buChar char="§"/>
                <a:defRPr/>
              </a:pPr>
              <a:endParaRPr lang="en-NZ" sz="2500" dirty="0">
                <a:latin typeface="Arial" charset="0"/>
                <a:cs typeface="+mn-cs"/>
              </a:endParaRPr>
            </a:p>
          </p:txBody>
        </p:sp>
      </p:grpSp>
      <p:sp>
        <p:nvSpPr>
          <p:cNvPr id="27" name="TextBox 26">
            <a:extLst>
              <a:ext uri="{FF2B5EF4-FFF2-40B4-BE49-F238E27FC236}">
                <a16:creationId xmlns:a16="http://schemas.microsoft.com/office/drawing/2014/main" id="{0180669B-4BEA-97B9-4556-AA991C648B0E}"/>
              </a:ext>
            </a:extLst>
          </p:cNvPr>
          <p:cNvSpPr txBox="1">
            <a:spLocks noChangeArrowheads="1"/>
          </p:cNvSpPr>
          <p:nvPr/>
        </p:nvSpPr>
        <p:spPr bwMode="auto">
          <a:xfrm>
            <a:off x="1166597" y="4540251"/>
            <a:ext cx="9210735" cy="1415772"/>
          </a:xfrm>
          <a:prstGeom prst="rect">
            <a:avLst/>
          </a:prstGeom>
          <a:solidFill>
            <a:srgbClr val="FFFFFF">
              <a:alpha val="2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dirty="0"/>
              <a:t>Root biomass and growing depth is significantly increased improving water holding capacity and drought tolerance</a:t>
            </a:r>
          </a:p>
          <a:p>
            <a:pPr eaLnBrk="1" hangingPunct="1">
              <a:spcBef>
                <a:spcPct val="0"/>
              </a:spcBef>
              <a:buFontTx/>
              <a:buNone/>
            </a:pPr>
            <a:endParaRPr lang="en-US" altLang="en-US" sz="1400" b="1" dirty="0"/>
          </a:p>
          <a:p>
            <a:pPr eaLnBrk="1" hangingPunct="1">
              <a:spcBef>
                <a:spcPct val="0"/>
              </a:spcBef>
              <a:buFontTx/>
              <a:buNone/>
            </a:pPr>
            <a:r>
              <a:rPr lang="en-US" altLang="en-US" sz="2400" b="1" dirty="0"/>
              <a:t> </a:t>
            </a:r>
            <a:endParaRPr lang="en-NZ"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nodeType="afterGroup">
                            <p:stCondLst>
                              <p:cond delay="0"/>
                            </p:stCondLst>
                            <p:childTnLst>
                              <p:par>
                                <p:cTn id="17" presetID="9" presetClass="entr" presetSubtype="0" fill="hold" nodeType="afterEffect">
                                  <p:stCondLst>
                                    <p:cond delay="500"/>
                                  </p:stCondLst>
                                  <p:childTnLst>
                                    <p:set>
                                      <p:cBhvr>
                                        <p:cTn id="18" dur="1" fill="hold">
                                          <p:stCondLst>
                                            <p:cond delay="0"/>
                                          </p:stCondLst>
                                        </p:cTn>
                                        <p:tgtEl>
                                          <p:spTgt spid="2"/>
                                        </p:tgtEl>
                                        <p:attrNameLst>
                                          <p:attrName>style.visibility</p:attrName>
                                        </p:attrNameLst>
                                      </p:cBhvr>
                                      <p:to>
                                        <p:strVal val="visible"/>
                                      </p:to>
                                    </p:set>
                                    <p:animEffect transition="in" filter="dissolve">
                                      <p:cBhvr>
                                        <p:cTn id="19" dur="500"/>
                                        <p:tgtEl>
                                          <p:spTgt spid="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forgies\Desktop\DBI\images\nematodelifecycle.jpg">
            <a:extLst>
              <a:ext uri="{FF2B5EF4-FFF2-40B4-BE49-F238E27FC236}">
                <a16:creationId xmlns:a16="http://schemas.microsoft.com/office/drawing/2014/main" id="{76F9BE34-07E5-A073-414B-3ABB50E05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987"/>
          <a:stretch>
            <a:fillRect/>
          </a:stretch>
        </p:blipFill>
        <p:spPr bwMode="auto">
          <a:xfrm>
            <a:off x="3000376" y="1125538"/>
            <a:ext cx="5381625" cy="385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4">
            <a:hlinkClick r:id="rId3"/>
            <a:extLst>
              <a:ext uri="{FF2B5EF4-FFF2-40B4-BE49-F238E27FC236}">
                <a16:creationId xmlns:a16="http://schemas.microsoft.com/office/drawing/2014/main" id="{89902887-D107-9CCC-4AC3-324B38C365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14">
            <a:extLst>
              <a:ext uri="{FF2B5EF4-FFF2-40B4-BE49-F238E27FC236}">
                <a16:creationId xmlns:a16="http://schemas.microsoft.com/office/drawing/2014/main" id="{94AEC8A6-C9A1-1565-0F38-9274BCD7DEA2}"/>
              </a:ext>
            </a:extLst>
          </p:cNvPr>
          <p:cNvSpPr>
            <a:spLocks noChangeArrowheads="1"/>
          </p:cNvSpPr>
          <p:nvPr/>
        </p:nvSpPr>
        <p:spPr bwMode="auto">
          <a:xfrm>
            <a:off x="1703389" y="246063"/>
            <a:ext cx="7127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600"/>
              </a:spcBef>
              <a:buNone/>
            </a:pPr>
            <a:r>
              <a:rPr lang="en-US" altLang="en-US" b="1"/>
              <a:t>Reducing Pests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7">
            <a:hlinkClick r:id="rId3"/>
            <a:extLst>
              <a:ext uri="{FF2B5EF4-FFF2-40B4-BE49-F238E27FC236}">
                <a16:creationId xmlns:a16="http://schemas.microsoft.com/office/drawing/2014/main" id="{9E2C2FC6-068C-0E2F-23EF-0243A5C705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14">
            <a:extLst>
              <a:ext uri="{FF2B5EF4-FFF2-40B4-BE49-F238E27FC236}">
                <a16:creationId xmlns:a16="http://schemas.microsoft.com/office/drawing/2014/main" id="{81B95C21-23CC-7847-5480-5A2995F6F151}"/>
              </a:ext>
            </a:extLst>
          </p:cNvPr>
          <p:cNvSpPr>
            <a:spLocks noChangeArrowheads="1"/>
          </p:cNvSpPr>
          <p:nvPr/>
        </p:nvSpPr>
        <p:spPr bwMode="auto">
          <a:xfrm>
            <a:off x="1703389" y="246063"/>
            <a:ext cx="7127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600"/>
              </a:spcBef>
              <a:buNone/>
            </a:pPr>
            <a:r>
              <a:rPr lang="en-US" altLang="en-US" b="1"/>
              <a:t>Reducing Pests</a:t>
            </a:r>
          </a:p>
        </p:txBody>
      </p:sp>
      <p:grpSp>
        <p:nvGrpSpPr>
          <p:cNvPr id="4" name="Group 3">
            <a:extLst>
              <a:ext uri="{FF2B5EF4-FFF2-40B4-BE49-F238E27FC236}">
                <a16:creationId xmlns:a16="http://schemas.microsoft.com/office/drawing/2014/main" id="{C70576E8-D022-E640-90F7-F4B2D2CA3C2A}"/>
              </a:ext>
            </a:extLst>
          </p:cNvPr>
          <p:cNvGrpSpPr>
            <a:grpSpLocks/>
          </p:cNvGrpSpPr>
          <p:nvPr/>
        </p:nvGrpSpPr>
        <p:grpSpPr bwMode="auto">
          <a:xfrm>
            <a:off x="2063552" y="1412776"/>
            <a:ext cx="8280920" cy="4176464"/>
            <a:chOff x="460545" y="3217863"/>
            <a:chExt cx="7895710" cy="3520179"/>
          </a:xfrm>
          <a:solidFill>
            <a:srgbClr val="FFFFFF"/>
          </a:solidFill>
        </p:grpSpPr>
        <p:sp>
          <p:nvSpPr>
            <p:cNvPr id="3" name="Rectangle 2">
              <a:extLst>
                <a:ext uri="{FF2B5EF4-FFF2-40B4-BE49-F238E27FC236}">
                  <a16:creationId xmlns:a16="http://schemas.microsoft.com/office/drawing/2014/main" id="{35675F82-E233-34D9-18F4-1770EACBDE41}"/>
                </a:ext>
              </a:extLst>
            </p:cNvPr>
            <p:cNvSpPr/>
            <p:nvPr/>
          </p:nvSpPr>
          <p:spPr>
            <a:xfrm>
              <a:off x="6084691" y="3217863"/>
              <a:ext cx="2231879" cy="3515416"/>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a:p>
          </p:txBody>
        </p:sp>
        <p:pic>
          <p:nvPicPr>
            <p:cNvPr id="33800" name="Picture 2">
              <a:extLst>
                <a:ext uri="{FF2B5EF4-FFF2-40B4-BE49-F238E27FC236}">
                  <a16:creationId xmlns:a16="http://schemas.microsoft.com/office/drawing/2014/main" id="{429A791E-5C29-8B51-335A-8CF1E05816AF}"/>
                </a:ext>
              </a:extLst>
            </p:cNvPr>
            <p:cNvPicPr>
              <a:picLocks noChangeAspect="1"/>
            </p:cNvPicPr>
            <p:nvPr/>
          </p:nvPicPr>
          <p:blipFill>
            <a:blip r:embed="rId5"/>
            <a:srcRect/>
            <a:stretch>
              <a:fillRect/>
            </a:stretch>
          </p:blipFill>
          <p:spPr bwMode="auto">
            <a:xfrm>
              <a:off x="460545" y="3222608"/>
              <a:ext cx="6249816" cy="3515434"/>
            </a:xfrm>
            <a:prstGeom prst="rect">
              <a:avLst/>
            </a:prstGeom>
            <a:grpFill/>
            <a:ln>
              <a:noFill/>
            </a:ln>
          </p:spPr>
        </p:pic>
        <p:grpSp>
          <p:nvGrpSpPr>
            <p:cNvPr id="33801" name="Group 8">
              <a:extLst>
                <a:ext uri="{FF2B5EF4-FFF2-40B4-BE49-F238E27FC236}">
                  <a16:creationId xmlns:a16="http://schemas.microsoft.com/office/drawing/2014/main" id="{00CEDE1E-4D75-C98D-9975-A8DD7F89D593}"/>
                </a:ext>
              </a:extLst>
            </p:cNvPr>
            <p:cNvGrpSpPr>
              <a:grpSpLocks/>
            </p:cNvGrpSpPr>
            <p:nvPr/>
          </p:nvGrpSpPr>
          <p:grpSpPr bwMode="auto">
            <a:xfrm>
              <a:off x="4932040" y="3789040"/>
              <a:ext cx="3424215" cy="2217942"/>
              <a:chOff x="5220072" y="3001234"/>
              <a:chExt cx="3873127" cy="2822464"/>
            </a:xfrm>
            <a:grpFill/>
          </p:grpSpPr>
          <p:pic>
            <p:nvPicPr>
              <p:cNvPr id="33802" name="Picture 6">
                <a:extLst>
                  <a:ext uri="{FF2B5EF4-FFF2-40B4-BE49-F238E27FC236}">
                    <a16:creationId xmlns:a16="http://schemas.microsoft.com/office/drawing/2014/main" id="{E3E7BA41-C42D-E127-B0A2-5382A68FB97C}"/>
                  </a:ext>
                </a:extLst>
              </p:cNvPr>
              <p:cNvPicPr>
                <a:picLocks noChangeAspect="1" noChangeArrowheads="1"/>
              </p:cNvPicPr>
              <p:nvPr/>
            </p:nvPicPr>
            <p:blipFill>
              <a:blip r:embed="rId6"/>
              <a:srcRect/>
              <a:stretch>
                <a:fillRect/>
              </a:stretch>
            </p:blipFill>
            <p:spPr bwMode="auto">
              <a:xfrm rot="5400000">
                <a:off x="6931692" y="3662190"/>
                <a:ext cx="2822464" cy="1500551"/>
              </a:xfrm>
              <a:prstGeom prst="rect">
                <a:avLst/>
              </a:prstGeom>
              <a:grpFill/>
              <a:ln>
                <a:noFill/>
              </a:ln>
            </p:spPr>
          </p:pic>
          <p:cxnSp>
            <p:nvCxnSpPr>
              <p:cNvPr id="11" name="Straight Connector 10">
                <a:extLst>
                  <a:ext uri="{FF2B5EF4-FFF2-40B4-BE49-F238E27FC236}">
                    <a16:creationId xmlns:a16="http://schemas.microsoft.com/office/drawing/2014/main" id="{D17F0D0E-C751-3919-7801-B569FBA554DB}"/>
                  </a:ext>
                </a:extLst>
              </p:cNvPr>
              <p:cNvCxnSpPr>
                <a:cxnSpLocks/>
              </p:cNvCxnSpPr>
              <p:nvPr/>
            </p:nvCxnSpPr>
            <p:spPr>
              <a:xfrm flipV="1">
                <a:off x="5435760" y="3286690"/>
                <a:ext cx="2664527" cy="1438657"/>
              </a:xfrm>
              <a:prstGeom prst="line">
                <a:avLst/>
              </a:prstGeom>
              <a:grpFill/>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19F23E5-773C-4F3A-7708-0C7030AEA8C8}"/>
                  </a:ext>
                </a:extLst>
              </p:cNvPr>
              <p:cNvCxnSpPr>
                <a:cxnSpLocks/>
              </p:cNvCxnSpPr>
              <p:nvPr/>
            </p:nvCxnSpPr>
            <p:spPr>
              <a:xfrm>
                <a:off x="5220299" y="4919323"/>
                <a:ext cx="2951807" cy="670835"/>
              </a:xfrm>
              <a:prstGeom prst="line">
                <a:avLst/>
              </a:prstGeom>
              <a:grpFill/>
              <a:ln w="12700">
                <a:solidFill>
                  <a:srgbClr val="FF0000"/>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7">
            <a:hlinkClick r:id="rId3"/>
            <a:extLst>
              <a:ext uri="{FF2B5EF4-FFF2-40B4-BE49-F238E27FC236}">
                <a16:creationId xmlns:a16="http://schemas.microsoft.com/office/drawing/2014/main" id="{576F007A-B3F6-857C-EC92-4956B0E34E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14">
            <a:extLst>
              <a:ext uri="{FF2B5EF4-FFF2-40B4-BE49-F238E27FC236}">
                <a16:creationId xmlns:a16="http://schemas.microsoft.com/office/drawing/2014/main" id="{E512CF4E-3EAF-DF3A-5360-FF5EA257BA8E}"/>
              </a:ext>
            </a:extLst>
          </p:cNvPr>
          <p:cNvSpPr>
            <a:spLocks noChangeArrowheads="1"/>
          </p:cNvSpPr>
          <p:nvPr/>
        </p:nvSpPr>
        <p:spPr bwMode="auto">
          <a:xfrm>
            <a:off x="1703389" y="246063"/>
            <a:ext cx="7127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600"/>
              </a:spcBef>
              <a:buNone/>
            </a:pPr>
            <a:r>
              <a:rPr lang="en-US" altLang="en-US" b="1"/>
              <a:t>Reducing Pests</a:t>
            </a:r>
          </a:p>
        </p:txBody>
      </p:sp>
      <p:grpSp>
        <p:nvGrpSpPr>
          <p:cNvPr id="4" name="Group 3">
            <a:extLst>
              <a:ext uri="{FF2B5EF4-FFF2-40B4-BE49-F238E27FC236}">
                <a16:creationId xmlns:a16="http://schemas.microsoft.com/office/drawing/2014/main" id="{57901D65-BDA4-324B-B206-67429F43B257}"/>
              </a:ext>
            </a:extLst>
          </p:cNvPr>
          <p:cNvGrpSpPr>
            <a:grpSpLocks/>
          </p:cNvGrpSpPr>
          <p:nvPr/>
        </p:nvGrpSpPr>
        <p:grpSpPr bwMode="auto">
          <a:xfrm>
            <a:off x="2063552" y="1412776"/>
            <a:ext cx="8280920" cy="4176464"/>
            <a:chOff x="460545" y="3217863"/>
            <a:chExt cx="7895710" cy="3520179"/>
          </a:xfrm>
          <a:solidFill>
            <a:srgbClr val="FFFFFF"/>
          </a:solidFill>
        </p:grpSpPr>
        <p:sp>
          <p:nvSpPr>
            <p:cNvPr id="3" name="Rectangle 2">
              <a:extLst>
                <a:ext uri="{FF2B5EF4-FFF2-40B4-BE49-F238E27FC236}">
                  <a16:creationId xmlns:a16="http://schemas.microsoft.com/office/drawing/2014/main" id="{B5CE8D08-4A2E-A154-6A71-B7BCE2580BE9}"/>
                </a:ext>
              </a:extLst>
            </p:cNvPr>
            <p:cNvSpPr/>
            <p:nvPr/>
          </p:nvSpPr>
          <p:spPr>
            <a:xfrm>
              <a:off x="6084691" y="3217863"/>
              <a:ext cx="2231879" cy="3515416"/>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a:p>
          </p:txBody>
        </p:sp>
        <p:pic>
          <p:nvPicPr>
            <p:cNvPr id="33800" name="Picture 2">
              <a:extLst>
                <a:ext uri="{FF2B5EF4-FFF2-40B4-BE49-F238E27FC236}">
                  <a16:creationId xmlns:a16="http://schemas.microsoft.com/office/drawing/2014/main" id="{13917417-A727-D0AE-01AB-04B33125BA41}"/>
                </a:ext>
              </a:extLst>
            </p:cNvPr>
            <p:cNvPicPr>
              <a:picLocks noChangeAspect="1"/>
            </p:cNvPicPr>
            <p:nvPr/>
          </p:nvPicPr>
          <p:blipFill>
            <a:blip r:embed="rId5"/>
            <a:srcRect/>
            <a:stretch>
              <a:fillRect/>
            </a:stretch>
          </p:blipFill>
          <p:spPr bwMode="auto">
            <a:xfrm>
              <a:off x="460545" y="3222608"/>
              <a:ext cx="6249816" cy="3515434"/>
            </a:xfrm>
            <a:prstGeom prst="rect">
              <a:avLst/>
            </a:prstGeom>
            <a:grpFill/>
            <a:ln>
              <a:noFill/>
            </a:ln>
          </p:spPr>
        </p:pic>
        <p:grpSp>
          <p:nvGrpSpPr>
            <p:cNvPr id="33801" name="Group 8">
              <a:extLst>
                <a:ext uri="{FF2B5EF4-FFF2-40B4-BE49-F238E27FC236}">
                  <a16:creationId xmlns:a16="http://schemas.microsoft.com/office/drawing/2014/main" id="{B7D60655-F46B-E6ED-BF9C-68368A2E653B}"/>
                </a:ext>
              </a:extLst>
            </p:cNvPr>
            <p:cNvGrpSpPr>
              <a:grpSpLocks/>
            </p:cNvGrpSpPr>
            <p:nvPr/>
          </p:nvGrpSpPr>
          <p:grpSpPr bwMode="auto">
            <a:xfrm>
              <a:off x="4932040" y="3789040"/>
              <a:ext cx="3424215" cy="2217942"/>
              <a:chOff x="5220072" y="3001234"/>
              <a:chExt cx="3873127" cy="2822464"/>
            </a:xfrm>
            <a:grpFill/>
          </p:grpSpPr>
          <p:pic>
            <p:nvPicPr>
              <p:cNvPr id="33802" name="Picture 6">
                <a:extLst>
                  <a:ext uri="{FF2B5EF4-FFF2-40B4-BE49-F238E27FC236}">
                    <a16:creationId xmlns:a16="http://schemas.microsoft.com/office/drawing/2014/main" id="{F128CEF9-44CF-ECD3-55A4-AE7625A53782}"/>
                  </a:ext>
                </a:extLst>
              </p:cNvPr>
              <p:cNvPicPr>
                <a:picLocks noChangeAspect="1" noChangeArrowheads="1"/>
              </p:cNvPicPr>
              <p:nvPr/>
            </p:nvPicPr>
            <p:blipFill>
              <a:blip r:embed="rId6"/>
              <a:srcRect/>
              <a:stretch>
                <a:fillRect/>
              </a:stretch>
            </p:blipFill>
            <p:spPr bwMode="auto">
              <a:xfrm rot="5400000">
                <a:off x="6931692" y="3662190"/>
                <a:ext cx="2822464" cy="1500551"/>
              </a:xfrm>
              <a:prstGeom prst="rect">
                <a:avLst/>
              </a:prstGeom>
              <a:grpFill/>
              <a:ln>
                <a:noFill/>
              </a:ln>
            </p:spPr>
          </p:pic>
          <p:cxnSp>
            <p:nvCxnSpPr>
              <p:cNvPr id="11" name="Straight Connector 10">
                <a:extLst>
                  <a:ext uri="{FF2B5EF4-FFF2-40B4-BE49-F238E27FC236}">
                    <a16:creationId xmlns:a16="http://schemas.microsoft.com/office/drawing/2014/main" id="{2000755E-122B-E6E6-FF95-FE76FD521F48}"/>
                  </a:ext>
                </a:extLst>
              </p:cNvPr>
              <p:cNvCxnSpPr>
                <a:cxnSpLocks/>
              </p:cNvCxnSpPr>
              <p:nvPr/>
            </p:nvCxnSpPr>
            <p:spPr>
              <a:xfrm flipV="1">
                <a:off x="5435760" y="3286690"/>
                <a:ext cx="2664527" cy="1438657"/>
              </a:xfrm>
              <a:prstGeom prst="line">
                <a:avLst/>
              </a:prstGeom>
              <a:grpFill/>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11F6D3E-9626-1BB5-D715-4BA4179F14FB}"/>
                  </a:ext>
                </a:extLst>
              </p:cNvPr>
              <p:cNvCxnSpPr>
                <a:cxnSpLocks/>
              </p:cNvCxnSpPr>
              <p:nvPr/>
            </p:nvCxnSpPr>
            <p:spPr>
              <a:xfrm>
                <a:off x="5220299" y="4919323"/>
                <a:ext cx="2951807" cy="670835"/>
              </a:xfrm>
              <a:prstGeom prst="line">
                <a:avLst/>
              </a:prstGeom>
              <a:grpFill/>
              <a:ln w="1270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18" name="Group 14">
            <a:extLst>
              <a:ext uri="{FF2B5EF4-FFF2-40B4-BE49-F238E27FC236}">
                <a16:creationId xmlns:a16="http://schemas.microsoft.com/office/drawing/2014/main" id="{0AA676FE-69A4-32EF-5366-DA4F9AE31A71}"/>
              </a:ext>
            </a:extLst>
          </p:cNvPr>
          <p:cNvGrpSpPr>
            <a:grpSpLocks/>
          </p:cNvGrpSpPr>
          <p:nvPr/>
        </p:nvGrpSpPr>
        <p:grpSpPr bwMode="auto">
          <a:xfrm>
            <a:off x="911425" y="1703389"/>
            <a:ext cx="8927902" cy="2478087"/>
            <a:chOff x="467544" y="2694399"/>
            <a:chExt cx="8136904" cy="2478469"/>
          </a:xfrm>
        </p:grpSpPr>
        <p:sp>
          <p:nvSpPr>
            <p:cNvPr id="19" name="TextBox 18">
              <a:extLst>
                <a:ext uri="{FF2B5EF4-FFF2-40B4-BE49-F238E27FC236}">
                  <a16:creationId xmlns:a16="http://schemas.microsoft.com/office/drawing/2014/main" id="{B67A327D-A953-DEC1-90E2-9C489BB5F35A}"/>
                </a:ext>
              </a:extLst>
            </p:cNvPr>
            <p:cNvSpPr txBox="1"/>
            <p:nvPr/>
          </p:nvSpPr>
          <p:spPr>
            <a:xfrm>
              <a:off x="467544" y="2694399"/>
              <a:ext cx="8136904" cy="2138692"/>
            </a:xfrm>
            <a:prstGeom prst="rect">
              <a:avLst/>
            </a:prstGeom>
            <a:noFill/>
          </p:spPr>
          <p:txBody>
            <a:bodyPr>
              <a:spAutoFit/>
            </a:bodyPr>
            <a:lstStyle/>
            <a:p>
              <a:pPr eaLnBrk="1" hangingPunct="1">
                <a:defRPr/>
              </a:pPr>
              <a:r>
                <a:rPr lang="en-US" sz="2400" b="1" dirty="0">
                  <a:latin typeface="Arial" charset="0"/>
                  <a:cs typeface="+mn-cs"/>
                </a:rPr>
                <a:t>Many studies have shown significant reduction in numbers and/or </a:t>
              </a:r>
              <a:r>
                <a:rPr lang="en-US" sz="2400" b="1" dirty="0" err="1">
                  <a:latin typeface="Arial" charset="0"/>
                  <a:cs typeface="+mn-cs"/>
                </a:rPr>
                <a:t>reinfection</a:t>
              </a:r>
              <a:r>
                <a:rPr lang="en-US" sz="2400" b="1" dirty="0">
                  <a:latin typeface="Arial" charset="0"/>
                  <a:cs typeface="+mn-cs"/>
                </a:rPr>
                <a:t> rates of gut parasites </a:t>
              </a:r>
            </a:p>
            <a:p>
              <a:pPr marL="711200" indent="-347663" eaLnBrk="1" hangingPunct="1">
                <a:spcBef>
                  <a:spcPts val="600"/>
                </a:spcBef>
                <a:buFont typeface="Wingdings" pitchFamily="2" charset="2"/>
                <a:buChar char="§"/>
                <a:defRPr/>
              </a:pPr>
              <a:r>
                <a:rPr lang="en-NZ" sz="1600" b="1" dirty="0">
                  <a:solidFill>
                    <a:schemeClr val="accent2">
                      <a:lumMod val="75000"/>
                    </a:schemeClr>
                  </a:solidFill>
                  <a:latin typeface="Arial" charset="0"/>
                  <a:cs typeface="+mn-cs"/>
                </a:rPr>
                <a:t>Miller </a:t>
              </a:r>
              <a:r>
                <a:rPr lang="en-NZ" sz="1600" b="1" i="1" dirty="0">
                  <a:solidFill>
                    <a:schemeClr val="accent2">
                      <a:lumMod val="75000"/>
                    </a:schemeClr>
                  </a:solidFill>
                  <a:latin typeface="Arial" charset="0"/>
                  <a:cs typeface="+mn-cs"/>
                </a:rPr>
                <a:t>et al. </a:t>
              </a:r>
              <a:r>
                <a:rPr lang="en-NZ" sz="1600" b="1" dirty="0">
                  <a:solidFill>
                    <a:schemeClr val="accent2">
                      <a:lumMod val="75000"/>
                    </a:schemeClr>
                  </a:solidFill>
                  <a:latin typeface="Arial" charset="0"/>
                  <a:cs typeface="+mn-cs"/>
                </a:rPr>
                <a:t>(1961)</a:t>
              </a:r>
            </a:p>
            <a:p>
              <a:pPr marL="711200" indent="-347663" eaLnBrk="1" hangingPunct="1">
                <a:buFont typeface="Wingdings" pitchFamily="2" charset="2"/>
                <a:buChar char="§"/>
                <a:defRPr/>
              </a:pPr>
              <a:r>
                <a:rPr lang="en-NZ" sz="1600" b="1" dirty="0">
                  <a:solidFill>
                    <a:schemeClr val="accent2">
                      <a:lumMod val="75000"/>
                    </a:schemeClr>
                  </a:solidFill>
                  <a:latin typeface="Arial" charset="0"/>
                  <a:cs typeface="+mn-cs"/>
                </a:rPr>
                <a:t>Fincher (1973a, 1975) </a:t>
              </a:r>
            </a:p>
            <a:p>
              <a:pPr marL="711200" indent="-347663" eaLnBrk="1" hangingPunct="1">
                <a:buFont typeface="Wingdings" pitchFamily="2" charset="2"/>
                <a:buChar char="§"/>
                <a:defRPr/>
              </a:pPr>
              <a:r>
                <a:rPr lang="en-NZ" sz="1600" b="1" dirty="0">
                  <a:solidFill>
                    <a:schemeClr val="accent2">
                      <a:lumMod val="75000"/>
                    </a:schemeClr>
                  </a:solidFill>
                  <a:latin typeface="Arial" charset="0"/>
                  <a:cs typeface="+mn-cs"/>
                </a:rPr>
                <a:t>Waterhouse (1974)</a:t>
              </a:r>
            </a:p>
            <a:p>
              <a:pPr marL="711200" indent="-347663" eaLnBrk="1" hangingPunct="1">
                <a:buFont typeface="Wingdings" pitchFamily="2" charset="2"/>
                <a:buChar char="§"/>
                <a:defRPr/>
              </a:pPr>
              <a:r>
                <a:rPr lang="en-NZ" sz="1600" b="1" dirty="0">
                  <a:solidFill>
                    <a:schemeClr val="accent2">
                      <a:lumMod val="75000"/>
                    </a:schemeClr>
                  </a:solidFill>
                  <a:latin typeface="Arial" charset="0"/>
                  <a:cs typeface="+mn-cs"/>
                </a:rPr>
                <a:t>Bryan (1973, 1976) </a:t>
              </a:r>
            </a:p>
            <a:p>
              <a:pPr marL="711200" indent="-347663" eaLnBrk="1" hangingPunct="1">
                <a:buFont typeface="Wingdings" pitchFamily="2" charset="2"/>
                <a:buChar char="§"/>
                <a:defRPr/>
              </a:pPr>
              <a:r>
                <a:rPr lang="en-NZ" sz="1600" b="1" dirty="0">
                  <a:solidFill>
                    <a:schemeClr val="accent2">
                      <a:lumMod val="75000"/>
                    </a:schemeClr>
                  </a:solidFill>
                  <a:latin typeface="Arial" charset="0"/>
                  <a:cs typeface="+mn-cs"/>
                </a:rPr>
                <a:t>Fincher &amp; Stewart (1979) </a:t>
              </a:r>
            </a:p>
          </p:txBody>
        </p:sp>
        <p:sp>
          <p:nvSpPr>
            <p:cNvPr id="20" name="TextBox 19">
              <a:extLst>
                <a:ext uri="{FF2B5EF4-FFF2-40B4-BE49-F238E27FC236}">
                  <a16:creationId xmlns:a16="http://schemas.microsoft.com/office/drawing/2014/main" id="{FEFE8AF1-A3C2-9722-8451-73D8C937370A}"/>
                </a:ext>
              </a:extLst>
            </p:cNvPr>
            <p:cNvSpPr txBox="1"/>
            <p:nvPr/>
          </p:nvSpPr>
          <p:spPr>
            <a:xfrm>
              <a:off x="4139867" y="3542255"/>
              <a:ext cx="4104176" cy="1630613"/>
            </a:xfrm>
            <a:prstGeom prst="rect">
              <a:avLst/>
            </a:prstGeom>
            <a:noFill/>
          </p:spPr>
          <p:txBody>
            <a:bodyPr>
              <a:spAutoFit/>
            </a:bodyPr>
            <a:lstStyle/>
            <a:p>
              <a:pPr marL="363538" indent="-363538" eaLnBrk="1" hangingPunct="1">
                <a:buFont typeface="Wingdings" pitchFamily="2" charset="2"/>
                <a:buChar char="§"/>
                <a:defRPr/>
              </a:pPr>
              <a:r>
                <a:rPr lang="en-NZ" sz="1600" b="1" dirty="0">
                  <a:solidFill>
                    <a:schemeClr val="accent2">
                      <a:lumMod val="75000"/>
                    </a:schemeClr>
                  </a:solidFill>
                  <a:latin typeface="Arial" charset="0"/>
                  <a:cs typeface="+mn-cs"/>
                </a:rPr>
                <a:t>Bergstrom (1983) </a:t>
              </a:r>
            </a:p>
            <a:p>
              <a:pPr marL="363538" indent="-363538" eaLnBrk="1" hangingPunct="1">
                <a:buFont typeface="Wingdings" pitchFamily="2" charset="2"/>
                <a:buChar char="§"/>
                <a:defRPr/>
              </a:pPr>
              <a:r>
                <a:rPr lang="en-NZ" sz="1600" b="1" dirty="0" err="1">
                  <a:solidFill>
                    <a:schemeClr val="accent2">
                      <a:lumMod val="75000"/>
                    </a:schemeClr>
                  </a:solidFill>
                  <a:latin typeface="Arial" charset="0"/>
                  <a:cs typeface="+mn-cs"/>
                </a:rPr>
                <a:t>Gronvold</a:t>
              </a:r>
              <a:r>
                <a:rPr lang="en-NZ" sz="1600" b="1" i="1" dirty="0">
                  <a:solidFill>
                    <a:schemeClr val="accent2">
                      <a:lumMod val="75000"/>
                    </a:schemeClr>
                  </a:solidFill>
                  <a:latin typeface="Arial" charset="0"/>
                  <a:cs typeface="+mn-cs"/>
                </a:rPr>
                <a:t> et al.</a:t>
              </a:r>
              <a:r>
                <a:rPr lang="en-NZ" sz="1600" b="1" dirty="0">
                  <a:solidFill>
                    <a:schemeClr val="accent2">
                      <a:lumMod val="75000"/>
                    </a:schemeClr>
                  </a:solidFill>
                  <a:latin typeface="Arial" charset="0"/>
                  <a:cs typeface="+mn-cs"/>
                </a:rPr>
                <a:t> (1992) </a:t>
              </a:r>
            </a:p>
            <a:p>
              <a:pPr marL="363538" indent="-363538" eaLnBrk="1" hangingPunct="1">
                <a:buFont typeface="Wingdings" pitchFamily="2" charset="2"/>
                <a:buChar char="§"/>
                <a:defRPr/>
              </a:pPr>
              <a:r>
                <a:rPr lang="en-NZ" sz="1600" b="1" dirty="0" err="1">
                  <a:solidFill>
                    <a:schemeClr val="accent2">
                      <a:lumMod val="75000"/>
                    </a:schemeClr>
                  </a:solidFill>
                  <a:latin typeface="Arial" charset="0"/>
                  <a:cs typeface="+mn-cs"/>
                </a:rPr>
                <a:t>Mathison</a:t>
              </a:r>
              <a:r>
                <a:rPr lang="en-NZ" sz="1600" b="1" dirty="0">
                  <a:solidFill>
                    <a:schemeClr val="accent2">
                      <a:lumMod val="75000"/>
                    </a:schemeClr>
                  </a:solidFill>
                  <a:latin typeface="Arial" charset="0"/>
                  <a:cs typeface="+mn-cs"/>
                </a:rPr>
                <a:t> &amp; </a:t>
              </a:r>
              <a:r>
                <a:rPr lang="en-NZ" sz="1600" b="1" dirty="0" err="1">
                  <a:solidFill>
                    <a:schemeClr val="accent2">
                      <a:lumMod val="75000"/>
                    </a:schemeClr>
                  </a:solidFill>
                  <a:latin typeface="Arial" charset="0"/>
                  <a:cs typeface="+mn-cs"/>
                </a:rPr>
                <a:t>Ditrich</a:t>
              </a:r>
              <a:r>
                <a:rPr lang="en-NZ" sz="1600" b="1" dirty="0">
                  <a:solidFill>
                    <a:schemeClr val="accent2">
                      <a:lumMod val="75000"/>
                    </a:schemeClr>
                  </a:solidFill>
                  <a:latin typeface="Arial" charset="0"/>
                  <a:cs typeface="+mn-cs"/>
                </a:rPr>
                <a:t> (1999)</a:t>
              </a:r>
            </a:p>
            <a:p>
              <a:pPr marL="363538" indent="-363538" eaLnBrk="1" hangingPunct="1">
                <a:buFont typeface="Wingdings" pitchFamily="2" charset="2"/>
                <a:buChar char="§"/>
                <a:defRPr/>
              </a:pPr>
              <a:r>
                <a:rPr lang="en-NZ" sz="1600" b="1" dirty="0">
                  <a:solidFill>
                    <a:schemeClr val="accent2">
                      <a:lumMod val="75000"/>
                    </a:schemeClr>
                  </a:solidFill>
                  <a:latin typeface="Arial" charset="0"/>
                  <a:cs typeface="+mn-cs"/>
                </a:rPr>
                <a:t>Le </a:t>
              </a:r>
              <a:r>
                <a:rPr lang="en-NZ" sz="1600" b="1" dirty="0" err="1">
                  <a:solidFill>
                    <a:schemeClr val="accent2">
                      <a:lumMod val="75000"/>
                    </a:schemeClr>
                  </a:solidFill>
                  <a:latin typeface="Arial" charset="0"/>
                  <a:cs typeface="+mn-cs"/>
                </a:rPr>
                <a:t>Jambre</a:t>
              </a:r>
              <a:r>
                <a:rPr lang="en-NZ" sz="1600" b="1" dirty="0">
                  <a:solidFill>
                    <a:schemeClr val="accent2">
                      <a:lumMod val="75000"/>
                    </a:schemeClr>
                  </a:solidFill>
                  <a:latin typeface="Arial" charset="0"/>
                  <a:cs typeface="+mn-cs"/>
                </a:rPr>
                <a:t> (2009)</a:t>
              </a:r>
            </a:p>
            <a:p>
              <a:pPr marL="363538" indent="-363538" eaLnBrk="1" hangingPunct="1">
                <a:buFont typeface="Wingdings" pitchFamily="2" charset="2"/>
                <a:buChar char="§"/>
                <a:defRPr/>
              </a:pPr>
              <a:r>
                <a:rPr lang="en-NZ" sz="1600" b="1" dirty="0">
                  <a:solidFill>
                    <a:srgbClr val="C00000"/>
                  </a:solidFill>
                  <a:latin typeface="Arial" charset="0"/>
                  <a:cs typeface="+mn-cs"/>
                </a:rPr>
                <a:t>Forgie </a:t>
              </a:r>
              <a:r>
                <a:rPr lang="en-NZ" sz="1600" b="1" i="1" dirty="0">
                  <a:solidFill>
                    <a:srgbClr val="C00000"/>
                  </a:solidFill>
                  <a:latin typeface="Arial" charset="0"/>
                  <a:cs typeface="+mn-cs"/>
                </a:rPr>
                <a:t>et al. </a:t>
              </a:r>
              <a:r>
                <a:rPr lang="en-NZ" sz="1600" b="1" dirty="0">
                  <a:solidFill>
                    <a:srgbClr val="C00000"/>
                  </a:solidFill>
                  <a:latin typeface="Arial" charset="0"/>
                  <a:cs typeface="+mn-cs"/>
                </a:rPr>
                <a:t>(2018)</a:t>
              </a:r>
            </a:p>
            <a:p>
              <a:pPr eaLnBrk="1" hangingPunct="1">
                <a:defRPr/>
              </a:pPr>
              <a:endParaRPr lang="en-NZ" sz="2000" dirty="0">
                <a:latin typeface="Arial" charset="0"/>
                <a:cs typeface="+mn-cs"/>
              </a:endParaRPr>
            </a:p>
          </p:txBody>
        </p:sp>
      </p:grpSp>
      <p:sp>
        <p:nvSpPr>
          <p:cNvPr id="21" name="TextBox 20">
            <a:extLst>
              <a:ext uri="{FF2B5EF4-FFF2-40B4-BE49-F238E27FC236}">
                <a16:creationId xmlns:a16="http://schemas.microsoft.com/office/drawing/2014/main" id="{5464F251-ACEE-5D74-C764-67083A03F6A7}"/>
              </a:ext>
            </a:extLst>
          </p:cNvPr>
          <p:cNvSpPr txBox="1"/>
          <p:nvPr/>
        </p:nvSpPr>
        <p:spPr>
          <a:xfrm>
            <a:off x="839417" y="3851276"/>
            <a:ext cx="9901610" cy="1954213"/>
          </a:xfrm>
          <a:prstGeom prst="rect">
            <a:avLst/>
          </a:prstGeom>
          <a:noFill/>
        </p:spPr>
        <p:txBody>
          <a:bodyPr wrap="square">
            <a:spAutoFit/>
          </a:bodyPr>
          <a:lstStyle/>
          <a:p>
            <a:pPr eaLnBrk="1" hangingPunct="1">
              <a:defRPr/>
            </a:pPr>
            <a:r>
              <a:rPr lang="en-US" sz="2400" b="1" dirty="0">
                <a:latin typeface="Arial" charset="0"/>
                <a:cs typeface="+mn-cs"/>
              </a:rPr>
              <a:t>Many studies have shown significant reduction in numbers  of dung breeding pest flies </a:t>
            </a:r>
            <a:endParaRPr lang="en-US" sz="2000" b="1" dirty="0">
              <a:latin typeface="Arial" charset="0"/>
              <a:cs typeface="+mn-cs"/>
            </a:endParaRPr>
          </a:p>
          <a:p>
            <a:pPr marL="711200" indent="-347663" eaLnBrk="1" hangingPunct="1">
              <a:spcBef>
                <a:spcPts val="600"/>
              </a:spcBef>
              <a:buFont typeface="Wingdings" pitchFamily="2" charset="2"/>
              <a:buChar char="§"/>
              <a:defRPr/>
            </a:pPr>
            <a:r>
              <a:rPr lang="en-US" sz="2400" b="1" dirty="0">
                <a:solidFill>
                  <a:schemeClr val="accent2">
                    <a:lumMod val="75000"/>
                  </a:schemeClr>
                </a:solidFill>
                <a:latin typeface="Arial" charset="0"/>
                <a:cs typeface="+mn-cs"/>
              </a:rPr>
              <a:t>95% in Hawai’i </a:t>
            </a:r>
            <a:r>
              <a:rPr lang="en-US" sz="1600" dirty="0">
                <a:solidFill>
                  <a:schemeClr val="accent2">
                    <a:lumMod val="75000"/>
                  </a:schemeClr>
                </a:solidFill>
                <a:latin typeface="Arial" charset="0"/>
                <a:cs typeface="+mn-cs"/>
              </a:rPr>
              <a:t>(</a:t>
            </a:r>
            <a:r>
              <a:rPr lang="en-NZ" sz="1600" dirty="0" err="1">
                <a:solidFill>
                  <a:schemeClr val="accent2">
                    <a:lumMod val="75000"/>
                  </a:schemeClr>
                </a:solidFill>
                <a:latin typeface="Arial" charset="0"/>
                <a:cs typeface="+mn-cs"/>
              </a:rPr>
              <a:t>Bornemissza</a:t>
            </a:r>
            <a:r>
              <a:rPr lang="en-NZ" sz="1600" dirty="0">
                <a:solidFill>
                  <a:schemeClr val="accent2">
                    <a:lumMod val="75000"/>
                  </a:schemeClr>
                </a:solidFill>
                <a:latin typeface="Arial" charset="0"/>
                <a:cs typeface="+mn-cs"/>
              </a:rPr>
              <a:t> 1970)</a:t>
            </a:r>
          </a:p>
          <a:p>
            <a:pPr marL="711200" indent="-347663" eaLnBrk="1" hangingPunct="1">
              <a:buFont typeface="Wingdings" pitchFamily="2" charset="2"/>
              <a:buChar char="§"/>
              <a:defRPr/>
            </a:pPr>
            <a:r>
              <a:rPr lang="en-NZ" sz="2400" b="1" dirty="0">
                <a:solidFill>
                  <a:schemeClr val="accent2">
                    <a:lumMod val="75000"/>
                  </a:schemeClr>
                </a:solidFill>
                <a:latin typeface="Arial" charset="0"/>
                <a:cs typeface="+mn-cs"/>
              </a:rPr>
              <a:t>88% in Australia </a:t>
            </a:r>
            <a:r>
              <a:rPr lang="en-NZ" sz="1600" dirty="0">
                <a:solidFill>
                  <a:schemeClr val="accent2">
                    <a:lumMod val="75000"/>
                  </a:schemeClr>
                </a:solidFill>
                <a:latin typeface="Arial" charset="0"/>
                <a:cs typeface="+mn-cs"/>
              </a:rPr>
              <a:t>(</a:t>
            </a:r>
            <a:r>
              <a:rPr lang="en-NZ" sz="1600" dirty="0" err="1">
                <a:solidFill>
                  <a:schemeClr val="accent2">
                    <a:lumMod val="75000"/>
                  </a:schemeClr>
                </a:solidFill>
                <a:latin typeface="Arial" charset="0"/>
                <a:cs typeface="+mn-cs"/>
              </a:rPr>
              <a:t>Ridsdill</a:t>
            </a:r>
            <a:r>
              <a:rPr lang="en-NZ" sz="1600" dirty="0">
                <a:solidFill>
                  <a:schemeClr val="accent2">
                    <a:lumMod val="75000"/>
                  </a:schemeClr>
                </a:solidFill>
                <a:latin typeface="Arial" charset="0"/>
                <a:cs typeface="+mn-cs"/>
              </a:rPr>
              <a:t>-Smith &amp; </a:t>
            </a:r>
            <a:r>
              <a:rPr lang="en-NZ" sz="1600" dirty="0" err="1">
                <a:solidFill>
                  <a:schemeClr val="accent2">
                    <a:lumMod val="75000"/>
                  </a:schemeClr>
                </a:solidFill>
                <a:latin typeface="Arial" charset="0"/>
                <a:cs typeface="+mn-cs"/>
              </a:rPr>
              <a:t>Matthiessen</a:t>
            </a:r>
            <a:r>
              <a:rPr lang="en-NZ" sz="1600" dirty="0">
                <a:solidFill>
                  <a:schemeClr val="accent2">
                    <a:lumMod val="75000"/>
                  </a:schemeClr>
                </a:solidFill>
                <a:latin typeface="Arial" charset="0"/>
                <a:cs typeface="+mn-cs"/>
              </a:rPr>
              <a:t>, 1988)</a:t>
            </a:r>
          </a:p>
          <a:p>
            <a:pPr marL="363538" indent="-363538" eaLnBrk="1" hangingPunct="1">
              <a:buFont typeface="Courier New" pitchFamily="49" charset="0"/>
              <a:buChar char="o"/>
              <a:defRPr/>
            </a:pPr>
            <a:endParaRPr lang="en-NZ" sz="2000" b="1" dirty="0">
              <a:solidFill>
                <a:schemeClr val="accent6"/>
              </a:solidFill>
              <a:latin typeface="Arial"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mph" presetSubtype="0" nodeType="withEffect">
                                  <p:stCondLst>
                                    <p:cond delay="0"/>
                                  </p:stCondLst>
                                  <p:childTnLst>
                                    <p:set>
                                      <p:cBhvr>
                                        <p:cTn id="6" dur="indefinite"/>
                                        <p:tgtEl>
                                          <p:spTgt spid="4"/>
                                        </p:tgtEl>
                                        <p:attrNameLst>
                                          <p:attrName>style.opacity</p:attrName>
                                        </p:attrNameLst>
                                      </p:cBhvr>
                                      <p:to>
                                        <p:strVal val="0.5"/>
                                      </p:to>
                                    </p:set>
                                    <p:animEffect filter="image" prLst="opacity: 0.5">
                                      <p:cBhvr rctx="IE">
                                        <p:cTn id="7" dur="indefinite"/>
                                        <p:tgtEl>
                                          <p:spTgt spid="4"/>
                                        </p:tgtEl>
                                      </p:cBhvr>
                                    </p:animEffect>
                                  </p:childTnLst>
                                </p:cTn>
                              </p:par>
                            </p:childTnLst>
                          </p:cTn>
                        </p:par>
                        <p:par>
                          <p:cTn id="8" fill="hold" nodeType="afterGroup">
                            <p:stCondLst>
                              <p:cond delay="0"/>
                            </p:stCondLst>
                            <p:childTnLst>
                              <p:par>
                                <p:cTn id="9" presetID="1"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11">
            <a:extLst>
              <a:ext uri="{FF2B5EF4-FFF2-40B4-BE49-F238E27FC236}">
                <a16:creationId xmlns:a16="http://schemas.microsoft.com/office/drawing/2014/main" id="{734F5065-FE74-C36A-77CD-0DA5F03406D4}"/>
              </a:ext>
            </a:extLst>
          </p:cNvPr>
          <p:cNvSpPr txBox="1">
            <a:spLocks noChangeArrowheads="1"/>
          </p:cNvSpPr>
          <p:nvPr/>
        </p:nvSpPr>
        <p:spPr bwMode="auto">
          <a:xfrm>
            <a:off x="1631504" y="1130301"/>
            <a:ext cx="86935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NZ" altLang="en-US" sz="2400" b="1" dirty="0"/>
              <a:t>Tunnelling and improvements to the physical structure of soils have a “flow-on” effect which include: </a:t>
            </a:r>
          </a:p>
        </p:txBody>
      </p:sp>
      <p:sp>
        <p:nvSpPr>
          <p:cNvPr id="14" name="TextBox 13">
            <a:extLst>
              <a:ext uri="{FF2B5EF4-FFF2-40B4-BE49-F238E27FC236}">
                <a16:creationId xmlns:a16="http://schemas.microsoft.com/office/drawing/2014/main" id="{AE20A88B-E957-D094-9218-953CB8AD9438}"/>
              </a:ext>
            </a:extLst>
          </p:cNvPr>
          <p:cNvSpPr txBox="1"/>
          <p:nvPr/>
        </p:nvSpPr>
        <p:spPr>
          <a:xfrm>
            <a:off x="1919289" y="2232026"/>
            <a:ext cx="8351837" cy="1287463"/>
          </a:xfrm>
          <a:prstGeom prst="rect">
            <a:avLst/>
          </a:prstGeom>
          <a:noFill/>
        </p:spPr>
        <p:txBody>
          <a:bodyPr>
            <a:spAutoFit/>
          </a:bodyPr>
          <a:lstStyle/>
          <a:p>
            <a:pPr eaLnBrk="1" hangingPunct="1">
              <a:lnSpc>
                <a:spcPct val="150000"/>
              </a:lnSpc>
              <a:defRPr/>
            </a:pPr>
            <a:r>
              <a:rPr lang="en-NZ" dirty="0">
                <a:solidFill>
                  <a:schemeClr val="tx1">
                    <a:lumMod val="95000"/>
                    <a:lumOff val="5000"/>
                  </a:schemeClr>
                </a:solidFill>
                <a:latin typeface="Arial" charset="0"/>
                <a:cs typeface="+mn-cs"/>
              </a:rPr>
              <a:t>Improved water infiltration reducing surface ponding, assists agricultural inputs (lime, fertilisers) to enter the upper soil profile and reduce the level of contaminants entering the waterways…….. </a:t>
            </a:r>
            <a:r>
              <a:rPr lang="en-NZ" sz="1200" dirty="0">
                <a:solidFill>
                  <a:schemeClr val="tx1">
                    <a:lumMod val="95000"/>
                    <a:lumOff val="5000"/>
                  </a:schemeClr>
                </a:solidFill>
                <a:latin typeface="Arial" charset="0"/>
                <a:cs typeface="+mn-cs"/>
              </a:rPr>
              <a:t>(Waterhouse 1974; </a:t>
            </a:r>
            <a:r>
              <a:rPr lang="en-NZ" sz="1200" dirty="0" err="1">
                <a:solidFill>
                  <a:schemeClr val="tx1">
                    <a:lumMod val="95000"/>
                    <a:lumOff val="5000"/>
                  </a:schemeClr>
                </a:solidFill>
                <a:latin typeface="Arial" charset="0"/>
                <a:cs typeface="+mn-cs"/>
              </a:rPr>
              <a:t>Bormemissza</a:t>
            </a:r>
            <a:r>
              <a:rPr lang="en-NZ" sz="1200" dirty="0">
                <a:solidFill>
                  <a:schemeClr val="tx1">
                    <a:lumMod val="95000"/>
                    <a:lumOff val="5000"/>
                  </a:schemeClr>
                </a:solidFill>
                <a:latin typeface="Arial" charset="0"/>
                <a:cs typeface="+mn-cs"/>
              </a:rPr>
              <a:t> 1976; Doube 2005b)</a:t>
            </a:r>
          </a:p>
        </p:txBody>
      </p:sp>
      <p:sp>
        <p:nvSpPr>
          <p:cNvPr id="22" name="TextBox 21">
            <a:extLst>
              <a:ext uri="{FF2B5EF4-FFF2-40B4-BE49-F238E27FC236}">
                <a16:creationId xmlns:a16="http://schemas.microsoft.com/office/drawing/2014/main" id="{3223BAAC-E5BF-05D6-10DA-2B59BFA6066E}"/>
              </a:ext>
            </a:extLst>
          </p:cNvPr>
          <p:cNvSpPr txBox="1"/>
          <p:nvPr/>
        </p:nvSpPr>
        <p:spPr>
          <a:xfrm>
            <a:off x="1914525" y="4149725"/>
            <a:ext cx="8459788" cy="368300"/>
          </a:xfrm>
          <a:prstGeom prst="rect">
            <a:avLst/>
          </a:prstGeom>
          <a:noFill/>
        </p:spPr>
        <p:txBody>
          <a:bodyPr>
            <a:spAutoFit/>
          </a:bodyPr>
          <a:lstStyle/>
          <a:p>
            <a:pPr eaLnBrk="1" hangingPunct="1">
              <a:defRPr/>
            </a:pPr>
            <a:r>
              <a:rPr lang="en-NZ" dirty="0">
                <a:solidFill>
                  <a:schemeClr val="tx1">
                    <a:lumMod val="95000"/>
                    <a:lumOff val="5000"/>
                  </a:schemeClr>
                </a:solidFill>
                <a:latin typeface="Arial" charset="0"/>
                <a:cs typeface="+mn-cs"/>
              </a:rPr>
              <a:t>…which leads to improved water quality </a:t>
            </a:r>
            <a:r>
              <a:rPr lang="en-NZ" sz="1200" dirty="0">
                <a:solidFill>
                  <a:schemeClr val="tx1">
                    <a:lumMod val="95000"/>
                    <a:lumOff val="5000"/>
                  </a:schemeClr>
                </a:solidFill>
                <a:latin typeface="Arial" charset="0"/>
                <a:cs typeface="+mn-cs"/>
              </a:rPr>
              <a:t>(Doube 2008)</a:t>
            </a:r>
            <a:r>
              <a:rPr lang="en-US" sz="1200" dirty="0">
                <a:solidFill>
                  <a:schemeClr val="tx1">
                    <a:lumMod val="95000"/>
                    <a:lumOff val="5000"/>
                  </a:schemeClr>
                </a:solidFill>
                <a:latin typeface="Arial" charset="0"/>
                <a:cs typeface="+mn-cs"/>
              </a:rPr>
              <a:t> </a:t>
            </a:r>
            <a:endParaRPr lang="en-NZ" sz="1200" dirty="0">
              <a:solidFill>
                <a:schemeClr val="tx1">
                  <a:lumMod val="95000"/>
                  <a:lumOff val="5000"/>
                </a:schemeClr>
              </a:solidFill>
              <a:latin typeface="Arial" charset="0"/>
              <a:cs typeface="+mn-cs"/>
            </a:endParaRPr>
          </a:p>
        </p:txBody>
      </p:sp>
      <p:pic>
        <p:nvPicPr>
          <p:cNvPr id="39941" name="Picture 6">
            <a:hlinkClick r:id="rId4"/>
            <a:extLst>
              <a:ext uri="{FF2B5EF4-FFF2-40B4-BE49-F238E27FC236}">
                <a16:creationId xmlns:a16="http://schemas.microsoft.com/office/drawing/2014/main" id="{7EEB138C-9BCC-098B-E947-6AD95D4A6C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Rectangle 14">
            <a:extLst>
              <a:ext uri="{FF2B5EF4-FFF2-40B4-BE49-F238E27FC236}">
                <a16:creationId xmlns:a16="http://schemas.microsoft.com/office/drawing/2014/main" id="{BD948D57-032E-F0CD-FFC3-F7AE34E97418}"/>
              </a:ext>
            </a:extLst>
          </p:cNvPr>
          <p:cNvSpPr>
            <a:spLocks noChangeArrowheads="1"/>
          </p:cNvSpPr>
          <p:nvPr/>
        </p:nvSpPr>
        <p:spPr bwMode="auto">
          <a:xfrm>
            <a:off x="1703389" y="265113"/>
            <a:ext cx="7127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ts val="600"/>
              </a:spcBef>
              <a:buNone/>
            </a:pPr>
            <a:r>
              <a:rPr lang="en-US" altLang="en-US" b="1"/>
              <a:t>Water Quality</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mph" presetSubtype="0" nodeType="clickEffect">
                                  <p:stCondLst>
                                    <p:cond delay="0"/>
                                  </p:stCondLst>
                                  <p:childTnLst>
                                    <p:set>
                                      <p:cBhvr rctx="PPT">
                                        <p:cTn id="10" dur="indefinite"/>
                                        <p:tgtEl>
                                          <p:spTgt spid="14"/>
                                        </p:tgtEl>
                                        <p:attrNameLst>
                                          <p:attrName>style.opacity</p:attrName>
                                        </p:attrNameLst>
                                      </p:cBhvr>
                                      <p:to>
                                        <p:strVal val="0.5"/>
                                      </p:to>
                                    </p:set>
                                    <p:animEffect filter="image" prLst="opacity: 0.5">
                                      <p:cBhvr rctx="IE">
                                        <p:cTn id="11" dur="indefinite"/>
                                        <p:tgtEl>
                                          <p:spTgt spid="14"/>
                                        </p:tgtEl>
                                      </p:cBhvr>
                                    </p:animEffect>
                                  </p:childTnLst>
                                </p:cTn>
                              </p:par>
                              <p:par>
                                <p:cTn id="12" presetID="1" presetClass="entr" presetSubtype="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Picture 5">
            <a:hlinkClick r:id="rId3"/>
            <a:extLst>
              <a:ext uri="{FF2B5EF4-FFF2-40B4-BE49-F238E27FC236}">
                <a16:creationId xmlns:a16="http://schemas.microsoft.com/office/drawing/2014/main" id="{2CC16F37-96D7-C10D-57B8-AE00F9F537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2">
            <a:extLst>
              <a:ext uri="{FF2B5EF4-FFF2-40B4-BE49-F238E27FC236}">
                <a16:creationId xmlns:a16="http://schemas.microsoft.com/office/drawing/2014/main" id="{F3105B62-DAAF-4B34-AC18-3B458B44BF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650" y="268288"/>
            <a:ext cx="7272338"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5735361-0EB6-EEEE-8592-E1A562452C30}"/>
              </a:ext>
            </a:extLst>
          </p:cNvPr>
          <p:cNvSpPr txBox="1"/>
          <p:nvPr/>
        </p:nvSpPr>
        <p:spPr>
          <a:xfrm>
            <a:off x="2027238" y="3357563"/>
            <a:ext cx="7777162" cy="1287462"/>
          </a:xfrm>
          <a:prstGeom prst="rect">
            <a:avLst/>
          </a:prstGeom>
          <a:noFill/>
        </p:spPr>
        <p:txBody>
          <a:bodyPr>
            <a:spAutoFit/>
          </a:bodyPr>
          <a:lstStyle/>
          <a:p>
            <a:pPr algn="ctr">
              <a:lnSpc>
                <a:spcPct val="150000"/>
              </a:lnSpc>
              <a:spcBef>
                <a:spcPts val="1200"/>
              </a:spcBef>
              <a:defRPr/>
            </a:pPr>
            <a:r>
              <a:rPr lang="en-NZ" altLang="en-US" b="1" dirty="0">
                <a:latin typeface="+mn-lt"/>
                <a:cs typeface="Times New Roman" panose="02020603050405020304" pitchFamily="18" charset="0"/>
              </a:rPr>
              <a:t>What's the impact of  dung beetle activity on surface run-off and the amount of contaminants suspended in the run-off in severe rainfall events in New Zealand?</a:t>
            </a:r>
            <a:endParaRPr lang="en-US" altLang="en-US" b="1" dirty="0">
              <a:latin typeface="+mn-lt"/>
              <a:cs typeface="Times New Roman" panose="02020603050405020304" pitchFamily="18" charset="0"/>
            </a:endParaRPr>
          </a:p>
        </p:txBody>
      </p:sp>
    </p:spTree>
    <p:custDataLst>
      <p:tags r:id="rId1"/>
    </p:custDataLst>
  </p:cSld>
  <p:clrMapOvr>
    <a:masterClrMapping/>
  </p:clrMapOvr>
  <p:transition spd="slow" advTm="70206"/>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extBox 19">
            <a:extLst>
              <a:ext uri="{FF2B5EF4-FFF2-40B4-BE49-F238E27FC236}">
                <a16:creationId xmlns:a16="http://schemas.microsoft.com/office/drawing/2014/main" id="{231924EA-53CB-3A10-7CDA-16F8DB5BF857}"/>
              </a:ext>
            </a:extLst>
          </p:cNvPr>
          <p:cNvSpPr txBox="1">
            <a:spLocks noChangeArrowheads="1"/>
          </p:cNvSpPr>
          <p:nvPr/>
        </p:nvSpPr>
        <p:spPr bwMode="auto">
          <a:xfrm>
            <a:off x="4333876" y="168276"/>
            <a:ext cx="4816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400" b="1"/>
              <a:t>Results: High rainfall event</a:t>
            </a:r>
          </a:p>
        </p:txBody>
      </p:sp>
      <p:sp>
        <p:nvSpPr>
          <p:cNvPr id="43011" name="TextBox 2">
            <a:extLst>
              <a:ext uri="{FF2B5EF4-FFF2-40B4-BE49-F238E27FC236}">
                <a16:creationId xmlns:a16="http://schemas.microsoft.com/office/drawing/2014/main" id="{CEB0F029-1FF7-F8A7-93D7-BE977A7086B3}"/>
              </a:ext>
            </a:extLst>
          </p:cNvPr>
          <p:cNvSpPr txBox="1">
            <a:spLocks noChangeArrowheads="1"/>
          </p:cNvSpPr>
          <p:nvPr/>
        </p:nvSpPr>
        <p:spPr bwMode="auto">
          <a:xfrm>
            <a:off x="2489201" y="3713164"/>
            <a:ext cx="17637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600"/>
              <a:t>Mean run-off</a:t>
            </a:r>
            <a:endParaRPr lang="en-US" altLang="en-US" sz="1600"/>
          </a:p>
        </p:txBody>
      </p:sp>
      <p:sp>
        <p:nvSpPr>
          <p:cNvPr id="43012" name="TextBox 3">
            <a:extLst>
              <a:ext uri="{FF2B5EF4-FFF2-40B4-BE49-F238E27FC236}">
                <a16:creationId xmlns:a16="http://schemas.microsoft.com/office/drawing/2014/main" id="{05FEDE35-38CD-F2F3-2763-AEA49EB48A2B}"/>
              </a:ext>
            </a:extLst>
          </p:cNvPr>
          <p:cNvSpPr txBox="1">
            <a:spLocks noChangeArrowheads="1"/>
          </p:cNvSpPr>
          <p:nvPr/>
        </p:nvSpPr>
        <p:spPr bwMode="auto">
          <a:xfrm>
            <a:off x="4826000" y="3697289"/>
            <a:ext cx="30622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600"/>
              <a:t>Mean sediment in the run-off</a:t>
            </a:r>
            <a:endParaRPr lang="en-US" altLang="en-US" sz="1600"/>
          </a:p>
        </p:txBody>
      </p:sp>
      <p:sp>
        <p:nvSpPr>
          <p:cNvPr id="43013" name="TextBox 4">
            <a:extLst>
              <a:ext uri="{FF2B5EF4-FFF2-40B4-BE49-F238E27FC236}">
                <a16:creationId xmlns:a16="http://schemas.microsoft.com/office/drawing/2014/main" id="{4DEF4994-A202-40E1-9E4D-EA43C53327FA}"/>
              </a:ext>
            </a:extLst>
          </p:cNvPr>
          <p:cNvSpPr txBox="1">
            <a:spLocks noChangeArrowheads="1"/>
          </p:cNvSpPr>
          <p:nvPr/>
        </p:nvSpPr>
        <p:spPr bwMode="auto">
          <a:xfrm>
            <a:off x="8039100" y="3713164"/>
            <a:ext cx="26289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1600"/>
              <a:t> Mean concentration of sediment in the run-off</a:t>
            </a:r>
            <a:endParaRPr lang="en-US" altLang="en-US" sz="1600"/>
          </a:p>
        </p:txBody>
      </p:sp>
      <p:grpSp>
        <p:nvGrpSpPr>
          <p:cNvPr id="43014" name="Group 23">
            <a:extLst>
              <a:ext uri="{FF2B5EF4-FFF2-40B4-BE49-F238E27FC236}">
                <a16:creationId xmlns:a16="http://schemas.microsoft.com/office/drawing/2014/main" id="{DE965E65-53FB-5561-ADCA-B3A479B02DD5}"/>
              </a:ext>
            </a:extLst>
          </p:cNvPr>
          <p:cNvGrpSpPr>
            <a:grpSpLocks/>
          </p:cNvGrpSpPr>
          <p:nvPr/>
        </p:nvGrpSpPr>
        <p:grpSpPr bwMode="auto">
          <a:xfrm>
            <a:off x="1562100" y="1143001"/>
            <a:ext cx="3003550" cy="2506663"/>
            <a:chOff x="38054" y="1143334"/>
            <a:chExt cx="3003405" cy="2506194"/>
          </a:xfrm>
        </p:grpSpPr>
        <p:grpSp>
          <p:nvGrpSpPr>
            <p:cNvPr id="43029" name="Group 17">
              <a:extLst>
                <a:ext uri="{FF2B5EF4-FFF2-40B4-BE49-F238E27FC236}">
                  <a16:creationId xmlns:a16="http://schemas.microsoft.com/office/drawing/2014/main" id="{C87BEB40-EC05-5D36-AD5B-CD03319F7FC0}"/>
                </a:ext>
              </a:extLst>
            </p:cNvPr>
            <p:cNvGrpSpPr>
              <a:grpSpLocks/>
            </p:cNvGrpSpPr>
            <p:nvPr/>
          </p:nvGrpSpPr>
          <p:grpSpPr bwMode="auto">
            <a:xfrm>
              <a:off x="38054" y="1143334"/>
              <a:ext cx="3003405" cy="2506194"/>
              <a:chOff x="38054" y="1824478"/>
              <a:chExt cx="3003405" cy="2506194"/>
            </a:xfrm>
          </p:grpSpPr>
          <p:pic>
            <p:nvPicPr>
              <p:cNvPr id="43031" name="Picture 1">
                <a:extLst>
                  <a:ext uri="{FF2B5EF4-FFF2-40B4-BE49-F238E27FC236}">
                    <a16:creationId xmlns:a16="http://schemas.microsoft.com/office/drawing/2014/main" id="{A578E150-9266-ECEB-2C0F-CDB8A50959FE}"/>
                  </a:ext>
                </a:extLst>
              </p:cNvPr>
              <p:cNvPicPr>
                <a:picLocks noChangeAspect="1"/>
              </p:cNvPicPr>
              <p:nvPr/>
            </p:nvPicPr>
            <p:blipFill>
              <a:blip r:embed="rId2">
                <a:extLst>
                  <a:ext uri="{28A0092B-C50C-407E-A947-70E740481C1C}">
                    <a14:useLocalDpi xmlns:a14="http://schemas.microsoft.com/office/drawing/2010/main" val="0"/>
                  </a:ext>
                </a:extLst>
              </a:blip>
              <a:srcRect r="96645" b="66609"/>
              <a:stretch>
                <a:fillRect/>
              </a:stretch>
            </p:blipFill>
            <p:spPr bwMode="auto">
              <a:xfrm>
                <a:off x="38054" y="1824478"/>
                <a:ext cx="185881" cy="2373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2" name="Picture 16">
                <a:extLst>
                  <a:ext uri="{FF2B5EF4-FFF2-40B4-BE49-F238E27FC236}">
                    <a16:creationId xmlns:a16="http://schemas.microsoft.com/office/drawing/2014/main" id="{C57E648F-7247-2CEF-33B7-660A2476E848}"/>
                  </a:ext>
                </a:extLst>
              </p:cNvPr>
              <p:cNvPicPr>
                <a:picLocks noChangeAspect="1"/>
              </p:cNvPicPr>
              <p:nvPr/>
            </p:nvPicPr>
            <p:blipFill>
              <a:blip r:embed="rId2">
                <a:extLst>
                  <a:ext uri="{28A0092B-C50C-407E-A947-70E740481C1C}">
                    <a14:useLocalDpi xmlns:a14="http://schemas.microsoft.com/office/drawing/2010/main" val="0"/>
                  </a:ext>
                </a:extLst>
              </a:blip>
              <a:srcRect l="49159" r="-2" b="66342"/>
              <a:stretch>
                <a:fillRect/>
              </a:stretch>
            </p:blipFill>
            <p:spPr bwMode="auto">
              <a:xfrm>
                <a:off x="223935" y="1938057"/>
                <a:ext cx="2817524" cy="239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Rectangle 6">
              <a:extLst>
                <a:ext uri="{FF2B5EF4-FFF2-40B4-BE49-F238E27FC236}">
                  <a16:creationId xmlns:a16="http://schemas.microsoft.com/office/drawing/2014/main" id="{19880032-2121-FAB3-4252-52EB32CB6ED2}"/>
                </a:ext>
              </a:extLst>
            </p:cNvPr>
            <p:cNvSpPr/>
            <p:nvPr/>
          </p:nvSpPr>
          <p:spPr>
            <a:xfrm>
              <a:off x="649212" y="1371891"/>
              <a:ext cx="306372" cy="1555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43015" name="Group 8">
            <a:extLst>
              <a:ext uri="{FF2B5EF4-FFF2-40B4-BE49-F238E27FC236}">
                <a16:creationId xmlns:a16="http://schemas.microsoft.com/office/drawing/2014/main" id="{997FEF33-D609-1AE8-0853-78E4D362690A}"/>
              </a:ext>
            </a:extLst>
          </p:cNvPr>
          <p:cNvGrpSpPr>
            <a:grpSpLocks/>
          </p:cNvGrpSpPr>
          <p:nvPr/>
        </p:nvGrpSpPr>
        <p:grpSpPr bwMode="auto">
          <a:xfrm>
            <a:off x="4452938" y="1273175"/>
            <a:ext cx="3054350" cy="2376488"/>
            <a:chOff x="2929118" y="1272883"/>
            <a:chExt cx="3054803" cy="2376645"/>
          </a:xfrm>
        </p:grpSpPr>
        <p:grpSp>
          <p:nvGrpSpPr>
            <p:cNvPr id="43025" name="Group 14">
              <a:extLst>
                <a:ext uri="{FF2B5EF4-FFF2-40B4-BE49-F238E27FC236}">
                  <a16:creationId xmlns:a16="http://schemas.microsoft.com/office/drawing/2014/main" id="{6F284974-9C0A-1E9C-B55A-890EC1034437}"/>
                </a:ext>
              </a:extLst>
            </p:cNvPr>
            <p:cNvGrpSpPr>
              <a:grpSpLocks/>
            </p:cNvGrpSpPr>
            <p:nvPr/>
          </p:nvGrpSpPr>
          <p:grpSpPr bwMode="auto">
            <a:xfrm>
              <a:off x="2929118" y="1272883"/>
              <a:ext cx="3054803" cy="2376645"/>
              <a:chOff x="5251228" y="483029"/>
              <a:chExt cx="3054803" cy="2376645"/>
            </a:xfrm>
          </p:grpSpPr>
          <p:pic>
            <p:nvPicPr>
              <p:cNvPr id="43027" name="Picture 9">
                <a:extLst>
                  <a:ext uri="{FF2B5EF4-FFF2-40B4-BE49-F238E27FC236}">
                    <a16:creationId xmlns:a16="http://schemas.microsoft.com/office/drawing/2014/main" id="{B4B95FBB-4A05-66DD-1D63-8462AB3E3F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776" t="33408" b="33153"/>
              <a:stretch>
                <a:fillRect/>
              </a:stretch>
            </p:blipFill>
            <p:spPr bwMode="auto">
              <a:xfrm>
                <a:off x="5521815" y="483029"/>
                <a:ext cx="2784216" cy="2376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8" name="Picture 12">
                <a:extLst>
                  <a:ext uri="{FF2B5EF4-FFF2-40B4-BE49-F238E27FC236}">
                    <a16:creationId xmlns:a16="http://schemas.microsoft.com/office/drawing/2014/main" id="{D04AE921-B2BB-C840-4B5C-8413BB1840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 t="43192" r="95149" b="42763"/>
              <a:stretch>
                <a:fillRect/>
              </a:stretch>
            </p:blipFill>
            <p:spPr bwMode="auto">
              <a:xfrm>
                <a:off x="5251228" y="1172163"/>
                <a:ext cx="270587" cy="99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Rectangle 21">
              <a:extLst>
                <a:ext uri="{FF2B5EF4-FFF2-40B4-BE49-F238E27FC236}">
                  <a16:creationId xmlns:a16="http://schemas.microsoft.com/office/drawing/2014/main" id="{791FA87A-C790-E930-0BF8-A755CF7A2E0F}"/>
                </a:ext>
              </a:extLst>
            </p:cNvPr>
            <p:cNvSpPr/>
            <p:nvPr/>
          </p:nvSpPr>
          <p:spPr>
            <a:xfrm>
              <a:off x="3565799" y="1371315"/>
              <a:ext cx="306433" cy="155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43016" name="Group 7">
            <a:extLst>
              <a:ext uri="{FF2B5EF4-FFF2-40B4-BE49-F238E27FC236}">
                <a16:creationId xmlns:a16="http://schemas.microsoft.com/office/drawing/2014/main" id="{334913AC-6F3B-84A0-1237-7A844EF0E801}"/>
              </a:ext>
            </a:extLst>
          </p:cNvPr>
          <p:cNvGrpSpPr>
            <a:grpSpLocks/>
          </p:cNvGrpSpPr>
          <p:nvPr/>
        </p:nvGrpSpPr>
        <p:grpSpPr bwMode="auto">
          <a:xfrm>
            <a:off x="7429500" y="1273175"/>
            <a:ext cx="3308350" cy="2376488"/>
            <a:chOff x="5904888" y="1272883"/>
            <a:chExt cx="3308663" cy="2376645"/>
          </a:xfrm>
        </p:grpSpPr>
        <p:grpSp>
          <p:nvGrpSpPr>
            <p:cNvPr id="43021" name="Group 13">
              <a:extLst>
                <a:ext uri="{FF2B5EF4-FFF2-40B4-BE49-F238E27FC236}">
                  <a16:creationId xmlns:a16="http://schemas.microsoft.com/office/drawing/2014/main" id="{0D2FC205-7283-586F-D1CB-3BC1A2AAB068}"/>
                </a:ext>
              </a:extLst>
            </p:cNvPr>
            <p:cNvGrpSpPr>
              <a:grpSpLocks/>
            </p:cNvGrpSpPr>
            <p:nvPr/>
          </p:nvGrpSpPr>
          <p:grpSpPr bwMode="auto">
            <a:xfrm>
              <a:off x="5904888" y="1272883"/>
              <a:ext cx="3308663" cy="2376645"/>
              <a:chOff x="4119154" y="3133568"/>
              <a:chExt cx="3308663" cy="2175473"/>
            </a:xfrm>
          </p:grpSpPr>
          <p:pic>
            <p:nvPicPr>
              <p:cNvPr id="43023" name="Picture 10">
                <a:extLst>
                  <a:ext uri="{FF2B5EF4-FFF2-40B4-BE49-F238E27FC236}">
                    <a16:creationId xmlns:a16="http://schemas.microsoft.com/office/drawing/2014/main" id="{8D6D59F8-1684-0790-2E02-483A2AA57F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828" t="66901" r="-5165" b="2493"/>
              <a:stretch>
                <a:fillRect/>
              </a:stretch>
            </p:blipFill>
            <p:spPr bwMode="auto">
              <a:xfrm>
                <a:off x="4360151" y="3133568"/>
                <a:ext cx="3067666" cy="217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4" name="Picture 11">
                <a:extLst>
                  <a:ext uri="{FF2B5EF4-FFF2-40B4-BE49-F238E27FC236}">
                    <a16:creationId xmlns:a16="http://schemas.microsoft.com/office/drawing/2014/main" id="{EC0C8E8D-DCEA-E5D6-2BDD-C322070A20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7336" r="95152" b="2733"/>
              <a:stretch>
                <a:fillRect/>
              </a:stretch>
            </p:blipFill>
            <p:spPr bwMode="auto">
              <a:xfrm>
                <a:off x="4119154" y="3181662"/>
                <a:ext cx="268705" cy="2127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22">
              <a:extLst>
                <a:ext uri="{FF2B5EF4-FFF2-40B4-BE49-F238E27FC236}">
                  <a16:creationId xmlns:a16="http://schemas.microsoft.com/office/drawing/2014/main" id="{26B42E52-F027-A885-9291-9F3C4B0DED27}"/>
                </a:ext>
              </a:extLst>
            </p:cNvPr>
            <p:cNvSpPr/>
            <p:nvPr/>
          </p:nvSpPr>
          <p:spPr>
            <a:xfrm>
              <a:off x="6522484" y="1390366"/>
              <a:ext cx="306416" cy="155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43017" name="Picture 23">
            <a:hlinkClick r:id="rId4"/>
            <a:extLst>
              <a:ext uri="{FF2B5EF4-FFF2-40B4-BE49-F238E27FC236}">
                <a16:creationId xmlns:a16="http://schemas.microsoft.com/office/drawing/2014/main" id="{137CE0A1-41EC-52AB-7836-3FF62F55A0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8" name="TextBox 1">
            <a:extLst>
              <a:ext uri="{FF2B5EF4-FFF2-40B4-BE49-F238E27FC236}">
                <a16:creationId xmlns:a16="http://schemas.microsoft.com/office/drawing/2014/main" id="{93B4D7E4-8976-F76B-5447-6AD158A8366B}"/>
              </a:ext>
            </a:extLst>
          </p:cNvPr>
          <p:cNvSpPr txBox="1">
            <a:spLocks noChangeArrowheads="1"/>
          </p:cNvSpPr>
          <p:nvPr/>
        </p:nvSpPr>
        <p:spPr bwMode="auto">
          <a:xfrm>
            <a:off x="1919288" y="4437063"/>
            <a:ext cx="63373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b="1">
                <a:solidFill>
                  <a:srgbClr val="FF0000"/>
                </a:solidFill>
              </a:rPr>
              <a:t>81% </a:t>
            </a:r>
            <a:r>
              <a:rPr lang="en-NZ" altLang="en-US" b="1"/>
              <a:t>less overland flow </a:t>
            </a:r>
          </a:p>
          <a:p>
            <a:pPr>
              <a:spcBef>
                <a:spcPct val="0"/>
              </a:spcBef>
              <a:buFontTx/>
              <a:buNone/>
            </a:pPr>
            <a:r>
              <a:rPr lang="en-NZ" altLang="en-US" b="1">
                <a:solidFill>
                  <a:srgbClr val="FF0000"/>
                </a:solidFill>
              </a:rPr>
              <a:t>91% </a:t>
            </a:r>
            <a:r>
              <a:rPr lang="en-NZ" altLang="en-US" b="1"/>
              <a:t>less erosion</a:t>
            </a:r>
          </a:p>
        </p:txBody>
      </p:sp>
      <p:pic>
        <p:nvPicPr>
          <p:cNvPr id="43019" name="Picture 1" descr="A close-up of a beetle&#10;&#10;Description automatically generated">
            <a:extLst>
              <a:ext uri="{FF2B5EF4-FFF2-40B4-BE49-F238E27FC236}">
                <a16:creationId xmlns:a16="http://schemas.microsoft.com/office/drawing/2014/main" id="{71FB25D3-6A19-B2D0-FFFD-32204A65DA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53550" y="4387850"/>
            <a:ext cx="8001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2" descr="A close-up of a black beetle&#10;&#10;Description automatically generated">
            <a:extLst>
              <a:ext uri="{FF2B5EF4-FFF2-40B4-BE49-F238E27FC236}">
                <a16:creationId xmlns:a16="http://schemas.microsoft.com/office/drawing/2014/main" id="{3EF82E7C-FC1A-7F6A-49EC-79EA357762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81989" y="4387850"/>
            <a:ext cx="98742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47">
            <a:extLst>
              <a:ext uri="{FF2B5EF4-FFF2-40B4-BE49-F238E27FC236}">
                <a16:creationId xmlns:a16="http://schemas.microsoft.com/office/drawing/2014/main" id="{DE623ADB-5714-DC89-BF79-EB75ECBA0053}"/>
              </a:ext>
            </a:extLst>
          </p:cNvPr>
          <p:cNvGrpSpPr>
            <a:grpSpLocks/>
          </p:cNvGrpSpPr>
          <p:nvPr/>
        </p:nvGrpSpPr>
        <p:grpSpPr bwMode="auto">
          <a:xfrm>
            <a:off x="1651001" y="1639888"/>
            <a:ext cx="3279775" cy="3097212"/>
            <a:chOff x="655119" y="1532321"/>
            <a:chExt cx="3280060" cy="3096674"/>
          </a:xfrm>
        </p:grpSpPr>
        <p:pic>
          <p:nvPicPr>
            <p:cNvPr id="44059" name="Picture 45" descr="A picture containing plant, tree, palm&#10;&#10;Description automatically generated">
              <a:extLst>
                <a:ext uri="{FF2B5EF4-FFF2-40B4-BE49-F238E27FC236}">
                  <a16:creationId xmlns:a16="http://schemas.microsoft.com/office/drawing/2014/main" id="{3B475E21-0C8F-5A52-7E6F-60B1337115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8504"/>
            <a:stretch>
              <a:fillRect/>
            </a:stretch>
          </p:blipFill>
          <p:spPr bwMode="auto">
            <a:xfrm>
              <a:off x="775327" y="1532321"/>
              <a:ext cx="1894281"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0" name="Picture 7" descr="A tree with green leaves&#10;&#10;Description automatically generated with medium confidence">
              <a:extLst>
                <a:ext uri="{FF2B5EF4-FFF2-40B4-BE49-F238E27FC236}">
                  <a16:creationId xmlns:a16="http://schemas.microsoft.com/office/drawing/2014/main" id="{828F3F18-264A-8523-39DC-9FCBB2E785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7213"/>
            <a:stretch>
              <a:fillRect/>
            </a:stretch>
          </p:blipFill>
          <p:spPr bwMode="auto">
            <a:xfrm>
              <a:off x="1734579" y="2807193"/>
              <a:ext cx="2200600" cy="182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1" name="Picture 9" descr="A tree with white flowers&#10;&#10;Description automatically generated with medium confidence">
              <a:extLst>
                <a:ext uri="{FF2B5EF4-FFF2-40B4-BE49-F238E27FC236}">
                  <a16:creationId xmlns:a16="http://schemas.microsoft.com/office/drawing/2014/main" id="{EBECACBF-0569-A86B-2F7F-3C08AD1077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5633"/>
            <a:stretch>
              <a:fillRect/>
            </a:stretch>
          </p:blipFill>
          <p:spPr bwMode="auto">
            <a:xfrm>
              <a:off x="655119" y="1786504"/>
              <a:ext cx="2930726" cy="2649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035" name="Group 46">
            <a:extLst>
              <a:ext uri="{FF2B5EF4-FFF2-40B4-BE49-F238E27FC236}">
                <a16:creationId xmlns:a16="http://schemas.microsoft.com/office/drawing/2014/main" id="{A10991C5-9B10-6ED2-861A-A65BBEEF0C59}"/>
              </a:ext>
            </a:extLst>
          </p:cNvPr>
          <p:cNvGrpSpPr>
            <a:grpSpLocks/>
          </p:cNvGrpSpPr>
          <p:nvPr/>
        </p:nvGrpSpPr>
        <p:grpSpPr bwMode="auto">
          <a:xfrm>
            <a:off x="5519738" y="2254250"/>
            <a:ext cx="1511300" cy="2173288"/>
            <a:chOff x="4139952" y="1947411"/>
            <a:chExt cx="1392375" cy="2129661"/>
          </a:xfrm>
        </p:grpSpPr>
        <p:cxnSp>
          <p:nvCxnSpPr>
            <p:cNvPr id="15" name="Straight Connector 14">
              <a:extLst>
                <a:ext uri="{FF2B5EF4-FFF2-40B4-BE49-F238E27FC236}">
                  <a16:creationId xmlns:a16="http://schemas.microsoft.com/office/drawing/2014/main" id="{1E60FAD1-DFA0-38C4-9A0C-7F06BBB0C134}"/>
                </a:ext>
              </a:extLst>
            </p:cNvPr>
            <p:cNvCxnSpPr>
              <a:cxnSpLocks/>
            </p:cNvCxnSpPr>
            <p:nvPr/>
          </p:nvCxnSpPr>
          <p:spPr>
            <a:xfrm>
              <a:off x="4164815" y="1947411"/>
              <a:ext cx="0" cy="720258"/>
            </a:xfrm>
            <a:prstGeom prst="line">
              <a:avLst/>
            </a:prstGeom>
            <a:ln w="28575">
              <a:solidFill>
                <a:srgbClr val="846F4E"/>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D899B39-1209-2B5D-E160-9EBDC27E415D}"/>
                </a:ext>
              </a:extLst>
            </p:cNvPr>
            <p:cNvCxnSpPr>
              <a:cxnSpLocks/>
            </p:cNvCxnSpPr>
            <p:nvPr/>
          </p:nvCxnSpPr>
          <p:spPr>
            <a:xfrm>
              <a:off x="4292060" y="1989414"/>
              <a:ext cx="0" cy="799595"/>
            </a:xfrm>
            <a:prstGeom prst="line">
              <a:avLst/>
            </a:prstGeom>
            <a:ln w="76200">
              <a:solidFill>
                <a:srgbClr val="846F4E"/>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D91D1E7-A11B-0741-3EF4-5394321FE03B}"/>
                </a:ext>
              </a:extLst>
            </p:cNvPr>
            <p:cNvCxnSpPr>
              <a:cxnSpLocks/>
            </p:cNvCxnSpPr>
            <p:nvPr/>
          </p:nvCxnSpPr>
          <p:spPr>
            <a:xfrm>
              <a:off x="4444168" y="2085863"/>
              <a:ext cx="0" cy="855598"/>
            </a:xfrm>
            <a:prstGeom prst="line">
              <a:avLst/>
            </a:prstGeom>
            <a:ln w="28575">
              <a:solidFill>
                <a:srgbClr val="846F4E"/>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2D9C74-40EB-6965-83D6-9F25549D02D1}"/>
                </a:ext>
              </a:extLst>
            </p:cNvPr>
            <p:cNvCxnSpPr>
              <a:cxnSpLocks/>
            </p:cNvCxnSpPr>
            <p:nvPr/>
          </p:nvCxnSpPr>
          <p:spPr>
            <a:xfrm>
              <a:off x="4597739" y="2241426"/>
              <a:ext cx="0" cy="852486"/>
            </a:xfrm>
            <a:prstGeom prst="line">
              <a:avLst/>
            </a:prstGeom>
            <a:ln w="28575">
              <a:solidFill>
                <a:srgbClr val="846F4E"/>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D9446E4-E5A1-E9DB-87EF-398D447D33DB}"/>
                </a:ext>
              </a:extLst>
            </p:cNvPr>
            <p:cNvCxnSpPr>
              <a:cxnSpLocks/>
            </p:cNvCxnSpPr>
            <p:nvPr/>
          </p:nvCxnSpPr>
          <p:spPr>
            <a:xfrm>
              <a:off x="4749847" y="2353431"/>
              <a:ext cx="0" cy="892933"/>
            </a:xfrm>
            <a:prstGeom prst="line">
              <a:avLst/>
            </a:prstGeom>
            <a:ln w="76200">
              <a:solidFill>
                <a:srgbClr val="846F4E"/>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C4C40E-8F72-E48A-B48D-4714D80EC698}"/>
                </a:ext>
              </a:extLst>
            </p:cNvPr>
            <p:cNvCxnSpPr/>
            <p:nvPr/>
          </p:nvCxnSpPr>
          <p:spPr>
            <a:xfrm>
              <a:off x="5004336" y="2564997"/>
              <a:ext cx="0" cy="1008050"/>
            </a:xfrm>
            <a:prstGeom prst="line">
              <a:avLst/>
            </a:prstGeom>
            <a:ln w="28575">
              <a:solidFill>
                <a:srgbClr val="846F4E"/>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3CBCB80-9C42-CB74-B082-3CB6D232AEB7}"/>
                </a:ext>
              </a:extLst>
            </p:cNvPr>
            <p:cNvCxnSpPr/>
            <p:nvPr/>
          </p:nvCxnSpPr>
          <p:spPr>
            <a:xfrm>
              <a:off x="5220797" y="2781230"/>
              <a:ext cx="0" cy="1008050"/>
            </a:xfrm>
            <a:prstGeom prst="line">
              <a:avLst/>
            </a:prstGeom>
            <a:ln w="28575">
              <a:solidFill>
                <a:srgbClr val="846F4E"/>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1E4454C-04BC-FEE8-3C9F-2CE96E2EF61A}"/>
                </a:ext>
              </a:extLst>
            </p:cNvPr>
            <p:cNvCxnSpPr/>
            <p:nvPr/>
          </p:nvCxnSpPr>
          <p:spPr>
            <a:xfrm>
              <a:off x="5507463" y="3069022"/>
              <a:ext cx="0" cy="1008050"/>
            </a:xfrm>
            <a:prstGeom prst="line">
              <a:avLst/>
            </a:prstGeom>
            <a:ln w="76200">
              <a:solidFill>
                <a:srgbClr val="846F4E"/>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08101C2-8EB7-BBAB-6E16-B7535C7FA355}"/>
                </a:ext>
              </a:extLst>
            </p:cNvPr>
            <p:cNvCxnSpPr>
              <a:cxnSpLocks/>
            </p:cNvCxnSpPr>
            <p:nvPr/>
          </p:nvCxnSpPr>
          <p:spPr>
            <a:xfrm>
              <a:off x="4164815" y="1989414"/>
              <a:ext cx="1367512" cy="11745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E3C1B26-6B3F-0F96-4357-159E24E14A71}"/>
                </a:ext>
              </a:extLst>
            </p:cNvPr>
            <p:cNvCxnSpPr>
              <a:cxnSpLocks/>
            </p:cNvCxnSpPr>
            <p:nvPr/>
          </p:nvCxnSpPr>
          <p:spPr>
            <a:xfrm>
              <a:off x="4139952" y="2132532"/>
              <a:ext cx="1367511" cy="1277174"/>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8F81C62-A151-D8E5-981A-317B22A5A05C}"/>
                </a:ext>
              </a:extLst>
            </p:cNvPr>
            <p:cNvCxnSpPr>
              <a:cxnSpLocks/>
            </p:cNvCxnSpPr>
            <p:nvPr/>
          </p:nvCxnSpPr>
          <p:spPr>
            <a:xfrm>
              <a:off x="4139952" y="2277205"/>
              <a:ext cx="1367511" cy="13440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96C8648-5431-B91E-53EC-90FD0BE289A9}"/>
                </a:ext>
              </a:extLst>
            </p:cNvPr>
            <p:cNvCxnSpPr>
              <a:cxnSpLocks/>
            </p:cNvCxnSpPr>
            <p:nvPr/>
          </p:nvCxnSpPr>
          <p:spPr>
            <a:xfrm>
              <a:off x="4139952" y="2462326"/>
              <a:ext cx="1344109" cy="1404735"/>
            </a:xfrm>
            <a:prstGeom prst="line">
              <a:avLst/>
            </a:prstGeom>
          </p:spPr>
          <p:style>
            <a:lnRef idx="1">
              <a:schemeClr val="accent1"/>
            </a:lnRef>
            <a:fillRef idx="0">
              <a:schemeClr val="accent1"/>
            </a:fillRef>
            <a:effectRef idx="0">
              <a:schemeClr val="accent1"/>
            </a:effectRef>
            <a:fontRef idx="minor">
              <a:schemeClr val="tx1"/>
            </a:fontRef>
          </p:style>
        </p:cxnSp>
      </p:grpSp>
      <p:sp>
        <p:nvSpPr>
          <p:cNvPr id="49" name="Plus Sign 48">
            <a:extLst>
              <a:ext uri="{FF2B5EF4-FFF2-40B4-BE49-F238E27FC236}">
                <a16:creationId xmlns:a16="http://schemas.microsoft.com/office/drawing/2014/main" id="{58A4574B-E3A1-26CB-59BF-5DD624D6A846}"/>
              </a:ext>
            </a:extLst>
          </p:cNvPr>
          <p:cNvSpPr/>
          <p:nvPr/>
        </p:nvSpPr>
        <p:spPr>
          <a:xfrm>
            <a:off x="4668838" y="2805114"/>
            <a:ext cx="869950" cy="841375"/>
          </a:xfrm>
          <a:prstGeom prst="mathPlus">
            <a:avLst>
              <a:gd name="adj1" fmla="val 14018"/>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a:p>
        </p:txBody>
      </p:sp>
      <p:grpSp>
        <p:nvGrpSpPr>
          <p:cNvPr id="44037" name="Group 1">
            <a:extLst>
              <a:ext uri="{FF2B5EF4-FFF2-40B4-BE49-F238E27FC236}">
                <a16:creationId xmlns:a16="http://schemas.microsoft.com/office/drawing/2014/main" id="{B48221B9-6B68-175D-B22A-170E40336DDD}"/>
              </a:ext>
            </a:extLst>
          </p:cNvPr>
          <p:cNvGrpSpPr>
            <a:grpSpLocks/>
          </p:cNvGrpSpPr>
          <p:nvPr/>
        </p:nvGrpSpPr>
        <p:grpSpPr bwMode="auto">
          <a:xfrm>
            <a:off x="7904164" y="1730376"/>
            <a:ext cx="2211387" cy="3211513"/>
            <a:chOff x="6380873" y="1337675"/>
            <a:chExt cx="2210404" cy="3210625"/>
          </a:xfrm>
        </p:grpSpPr>
        <p:pic>
          <p:nvPicPr>
            <p:cNvPr id="44041" name="Picture 50" descr="A picture containing insect&#10;&#10;Description automatically generated">
              <a:extLst>
                <a:ext uri="{FF2B5EF4-FFF2-40B4-BE49-F238E27FC236}">
                  <a16:creationId xmlns:a16="http://schemas.microsoft.com/office/drawing/2014/main" id="{8EF20C40-70EE-7946-4338-FF49F51A7C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258893" y="1686894"/>
              <a:ext cx="1106529" cy="86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Picture 54" descr="A picture containing insect&#10;&#10;Description automatically generated">
              <a:extLst>
                <a:ext uri="{FF2B5EF4-FFF2-40B4-BE49-F238E27FC236}">
                  <a16:creationId xmlns:a16="http://schemas.microsoft.com/office/drawing/2014/main" id="{A99C1DC8-67AE-0276-C07D-0AB30CA60B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7190674" y="1435463"/>
              <a:ext cx="887080" cy="69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55" descr="A picture containing insect&#10;&#10;Description automatically generated">
              <a:extLst>
                <a:ext uri="{FF2B5EF4-FFF2-40B4-BE49-F238E27FC236}">
                  <a16:creationId xmlns:a16="http://schemas.microsoft.com/office/drawing/2014/main" id="{F98A9D93-89C8-5CB0-4F46-B308F6E8BE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7055414" y="2444452"/>
              <a:ext cx="1106528" cy="862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Picture 56" descr="A picture containing insect&#10;&#10;Description automatically generated">
              <a:extLst>
                <a:ext uri="{FF2B5EF4-FFF2-40B4-BE49-F238E27FC236}">
                  <a16:creationId xmlns:a16="http://schemas.microsoft.com/office/drawing/2014/main" id="{5020AF00-975E-15FB-355E-006B40739D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409671" y="2936509"/>
              <a:ext cx="797787" cy="621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5" name="Picture 57" descr="A picture containing insect&#10;&#10;Description automatically generated">
              <a:extLst>
                <a:ext uri="{FF2B5EF4-FFF2-40B4-BE49-F238E27FC236}">
                  <a16:creationId xmlns:a16="http://schemas.microsoft.com/office/drawing/2014/main" id="{B9370073-1248-B9B2-DE8C-0E256B390D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7982907" y="2938750"/>
              <a:ext cx="683743" cy="532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6" name="Picture 58" descr="A picture containing insect&#10;&#10;Description automatically generated">
              <a:extLst>
                <a:ext uri="{FF2B5EF4-FFF2-40B4-BE49-F238E27FC236}">
                  <a16:creationId xmlns:a16="http://schemas.microsoft.com/office/drawing/2014/main" id="{0F15D667-A2EF-7BC1-168B-8A7E709313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7371673" y="3709984"/>
              <a:ext cx="942178" cy="7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0" name="Plus Sign 59">
            <a:extLst>
              <a:ext uri="{FF2B5EF4-FFF2-40B4-BE49-F238E27FC236}">
                <a16:creationId xmlns:a16="http://schemas.microsoft.com/office/drawing/2014/main" id="{F7EA98E8-1ED1-9FA1-F62A-06CC55DF5F03}"/>
              </a:ext>
            </a:extLst>
          </p:cNvPr>
          <p:cNvSpPr/>
          <p:nvPr/>
        </p:nvSpPr>
        <p:spPr>
          <a:xfrm>
            <a:off x="6964364" y="2820989"/>
            <a:ext cx="871537" cy="841375"/>
          </a:xfrm>
          <a:prstGeom prst="mathPlus">
            <a:avLst>
              <a:gd name="adj1" fmla="val 14018"/>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NZ"/>
          </a:p>
        </p:txBody>
      </p:sp>
      <p:sp>
        <p:nvSpPr>
          <p:cNvPr id="44039" name="TextBox 1">
            <a:extLst>
              <a:ext uri="{FF2B5EF4-FFF2-40B4-BE49-F238E27FC236}">
                <a16:creationId xmlns:a16="http://schemas.microsoft.com/office/drawing/2014/main" id="{093B3E57-954F-E7DD-77D5-24F949DB28FD}"/>
              </a:ext>
            </a:extLst>
          </p:cNvPr>
          <p:cNvSpPr txBox="1">
            <a:spLocks noChangeArrowheads="1"/>
          </p:cNvSpPr>
          <p:nvPr/>
        </p:nvSpPr>
        <p:spPr bwMode="auto">
          <a:xfrm>
            <a:off x="1774826" y="104775"/>
            <a:ext cx="8353425"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NZ" altLang="en-US" sz="2400" b="1"/>
              <a:t>The best runoff solution is the most economical one by using dung beetles, planting, and fencing together in the key areas.     </a:t>
            </a:r>
          </a:p>
        </p:txBody>
      </p:sp>
      <p:pic>
        <p:nvPicPr>
          <p:cNvPr id="44040" name="Picture 7">
            <a:hlinkClick r:id="rId6"/>
            <a:extLst>
              <a:ext uri="{FF2B5EF4-FFF2-40B4-BE49-F238E27FC236}">
                <a16:creationId xmlns:a16="http://schemas.microsoft.com/office/drawing/2014/main" id="{E35432C9-9541-7D89-73F7-95E41B22CD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345C77B-3DF8-7E2B-87A9-34A92E539F79}"/>
              </a:ext>
            </a:extLst>
          </p:cNvPr>
          <p:cNvGrpSpPr>
            <a:grpSpLocks/>
          </p:cNvGrpSpPr>
          <p:nvPr/>
        </p:nvGrpSpPr>
        <p:grpSpPr bwMode="auto">
          <a:xfrm>
            <a:off x="1415480" y="44450"/>
            <a:ext cx="9235058" cy="5976938"/>
            <a:chOff x="-108520" y="12700"/>
            <a:chExt cx="9235057" cy="5976937"/>
          </a:xfrm>
        </p:grpSpPr>
        <p:pic>
          <p:nvPicPr>
            <p:cNvPr id="45061" name="Google Shape;202;p24">
              <a:extLst>
                <a:ext uri="{FF2B5EF4-FFF2-40B4-BE49-F238E27FC236}">
                  <a16:creationId xmlns:a16="http://schemas.microsoft.com/office/drawing/2014/main" id="{2E2F70AE-CB65-46E7-2616-74172015052C}"/>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7150" y="12700"/>
              <a:ext cx="5259387" cy="597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Google Shape;204;p24">
              <a:extLst>
                <a:ext uri="{FF2B5EF4-FFF2-40B4-BE49-F238E27FC236}">
                  <a16:creationId xmlns:a16="http://schemas.microsoft.com/office/drawing/2014/main" id="{7F8F0B96-EDD5-4161-EB8C-40413BA22A8A}"/>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6" y="3544888"/>
              <a:ext cx="3671972" cy="197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Google Shape;205;p24">
              <a:extLst>
                <a:ext uri="{FF2B5EF4-FFF2-40B4-BE49-F238E27FC236}">
                  <a16:creationId xmlns:a16="http://schemas.microsoft.com/office/drawing/2014/main" id="{758B2395-BDE6-5008-75A3-6EA643FC5D5C}"/>
                </a:ext>
              </a:extLst>
            </p:cNvPr>
            <p:cNvSpPr txBox="1">
              <a:spLocks noChangeArrowheads="1"/>
            </p:cNvSpPr>
            <p:nvPr/>
          </p:nvSpPr>
          <p:spPr bwMode="auto">
            <a:xfrm>
              <a:off x="-108520" y="115887"/>
              <a:ext cx="3867150" cy="416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7000"/>
                </a:lnSpc>
                <a:spcBef>
                  <a:spcPct val="0"/>
                </a:spcBef>
                <a:buClr>
                  <a:srgbClr val="000000"/>
                </a:buClr>
                <a:buSzPts val="1800"/>
                <a:buFontTx/>
                <a:buNone/>
              </a:pPr>
              <a:endParaRPr lang="en-US" altLang="en-US" sz="1800" dirty="0">
                <a:solidFill>
                  <a:srgbClr val="000000"/>
                </a:solidFill>
                <a:latin typeface="Calibri" panose="020F0502020204030204" pitchFamily="34" charset="0"/>
                <a:cs typeface="Calibri" panose="020F0502020204030204" pitchFamily="34" charset="0"/>
                <a:sym typeface="Calibri" panose="020F0502020204030204" pitchFamily="34" charset="0"/>
              </a:endParaRPr>
            </a:p>
            <a:p>
              <a:pPr>
                <a:lnSpc>
                  <a:spcPct val="107000"/>
                </a:lnSpc>
                <a:spcBef>
                  <a:spcPct val="0"/>
                </a:spcBef>
                <a:buClr>
                  <a:srgbClr val="000000"/>
                </a:buClr>
                <a:buSzPts val="1800"/>
                <a:buFont typeface="Calibri" panose="020F0502020204030204" pitchFamily="34" charset="0"/>
                <a:buNone/>
              </a:pPr>
              <a:r>
                <a:rPr lang="en-US" altLang="en-US" sz="1800" dirty="0">
                  <a:solidFill>
                    <a:srgbClr val="000000"/>
                  </a:solidFill>
                  <a:latin typeface="Calibri" panose="020F0502020204030204" pitchFamily="34" charset="0"/>
                  <a:cs typeface="Calibri" panose="020F0502020204030204" pitchFamily="34" charset="0"/>
                  <a:sym typeface="Calibri" panose="020F0502020204030204" pitchFamily="34" charset="0"/>
                </a:rPr>
                <a:t>Dung Beetle figures based on Four Seasons Package ($6,600 + GST).  </a:t>
              </a:r>
              <a:endParaRPr lang="en-US" altLang="en-US" sz="1800" dirty="0"/>
            </a:p>
            <a:p>
              <a:pPr>
                <a:lnSpc>
                  <a:spcPct val="107000"/>
                </a:lnSpc>
                <a:spcBef>
                  <a:spcPct val="0"/>
                </a:spcBef>
                <a:buClr>
                  <a:srgbClr val="000000"/>
                </a:buClr>
                <a:buSzPts val="1800"/>
                <a:buFont typeface="Calibri" panose="020F0502020204030204" pitchFamily="34" charset="0"/>
                <a:buNone/>
              </a:pPr>
              <a:endParaRPr lang="en-US" altLang="en-US" sz="1800" dirty="0">
                <a:solidFill>
                  <a:srgbClr val="000000"/>
                </a:solidFill>
                <a:latin typeface="Calibri" panose="020F0502020204030204" pitchFamily="34" charset="0"/>
                <a:cs typeface="Calibri" panose="020F0502020204030204" pitchFamily="34" charset="0"/>
                <a:sym typeface="Calibri" panose="020F0502020204030204" pitchFamily="34" charset="0"/>
              </a:endParaRPr>
            </a:p>
            <a:p>
              <a:pPr>
                <a:lnSpc>
                  <a:spcPct val="107000"/>
                </a:lnSpc>
                <a:spcBef>
                  <a:spcPct val="0"/>
                </a:spcBef>
                <a:buClr>
                  <a:srgbClr val="000000"/>
                </a:buClr>
                <a:buSzPts val="1800"/>
                <a:buFont typeface="Calibri" panose="020F0502020204030204" pitchFamily="34" charset="0"/>
                <a:buNone/>
              </a:pPr>
              <a:r>
                <a:rPr lang="en-US" altLang="en-US" sz="1800" dirty="0">
                  <a:solidFill>
                    <a:srgbClr val="000000"/>
                  </a:solidFill>
                  <a:latin typeface="Calibri" panose="020F0502020204030204" pitchFamily="34" charset="0"/>
                  <a:cs typeface="Calibri" panose="020F0502020204030204" pitchFamily="34" charset="0"/>
                  <a:sym typeface="Calibri" panose="020F0502020204030204" pitchFamily="34" charset="0"/>
                </a:rPr>
                <a:t>Source  of fencing/riparian costs</a:t>
              </a:r>
              <a:r>
                <a:rPr lang="en-US" altLang="en-US" sz="1800" dirty="0">
                  <a:solidFill>
                    <a:srgbClr val="1F4E79"/>
                  </a:solidFill>
                  <a:latin typeface="Calibri" panose="020F0502020204030204" pitchFamily="34" charset="0"/>
                  <a:cs typeface="Calibri" panose="020F0502020204030204" pitchFamily="34" charset="0"/>
                  <a:sym typeface="Calibri" panose="020F0502020204030204" pitchFamily="34" charset="0"/>
                </a:rPr>
                <a:t>: http://www.waikatoriver.org.nz/wp-content/uploads/</a:t>
              </a:r>
              <a:endParaRPr lang="en-US" altLang="en-US" sz="1800" dirty="0">
                <a:solidFill>
                  <a:srgbClr val="000000"/>
                </a:solidFill>
                <a:latin typeface="Calibri" panose="020F0502020204030204" pitchFamily="34" charset="0"/>
                <a:cs typeface="Calibri" panose="020F0502020204030204" pitchFamily="34" charset="0"/>
                <a:sym typeface="Calibri" panose="020F0502020204030204" pitchFamily="34" charset="0"/>
              </a:endParaRPr>
            </a:p>
            <a:p>
              <a:pPr>
                <a:spcBef>
                  <a:spcPct val="0"/>
                </a:spcBef>
                <a:buClr>
                  <a:srgbClr val="000000"/>
                </a:buClr>
                <a:buSzPts val="1800"/>
                <a:buFontTx/>
                <a:buNone/>
              </a:pPr>
              <a:endParaRPr lang="en-US" altLang="en-US" sz="1800" dirty="0">
                <a:solidFill>
                  <a:srgbClr val="000000"/>
                </a:solidFill>
                <a:latin typeface="Calibri" panose="020F0502020204030204" pitchFamily="34" charset="0"/>
                <a:cs typeface="Calibri" panose="020F0502020204030204" pitchFamily="34" charset="0"/>
                <a:sym typeface="Calibri" panose="020F0502020204030204" pitchFamily="34" charset="0"/>
              </a:endParaRPr>
            </a:p>
            <a:p>
              <a:pPr>
                <a:spcBef>
                  <a:spcPct val="0"/>
                </a:spcBef>
                <a:buClr>
                  <a:srgbClr val="000000"/>
                </a:buClr>
                <a:buSzPts val="1800"/>
                <a:buFont typeface="Calibri" panose="020F0502020204030204" pitchFamily="34" charset="0"/>
                <a:buNone/>
              </a:pPr>
              <a:r>
                <a:rPr lang="en-US" altLang="en-US" sz="1800" dirty="0">
                  <a:solidFill>
                    <a:srgbClr val="000000"/>
                  </a:solidFill>
                  <a:latin typeface="Calibri" panose="020F0502020204030204" pitchFamily="34" charset="0"/>
                  <a:cs typeface="Calibri" panose="020F0502020204030204" pitchFamily="34" charset="0"/>
                  <a:sym typeface="Calibri" panose="020F0502020204030204" pitchFamily="34" charset="0"/>
                </a:rPr>
                <a:t>* Clean: mitigation measures … wetlands, rafts (below), and lake-bottom dredging.</a:t>
              </a:r>
              <a:endParaRPr lang="en-US" altLang="en-US" sz="1800" dirty="0"/>
            </a:p>
          </p:txBody>
        </p:sp>
      </p:grpSp>
      <p:sp>
        <p:nvSpPr>
          <p:cNvPr id="7" name="Google Shape;196;p23">
            <a:extLst>
              <a:ext uri="{FF2B5EF4-FFF2-40B4-BE49-F238E27FC236}">
                <a16:creationId xmlns:a16="http://schemas.microsoft.com/office/drawing/2014/main" id="{069366F3-0C1A-648B-7CD5-9B9A807826F2}"/>
              </a:ext>
            </a:extLst>
          </p:cNvPr>
          <p:cNvSpPr txBox="1">
            <a:spLocks noChangeArrowheads="1"/>
          </p:cNvSpPr>
          <p:nvPr/>
        </p:nvSpPr>
        <p:spPr bwMode="auto">
          <a:xfrm>
            <a:off x="2351089" y="1160463"/>
            <a:ext cx="7705725"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7000"/>
              </a:lnSpc>
              <a:spcBef>
                <a:spcPct val="0"/>
              </a:spcBef>
              <a:buClr>
                <a:srgbClr val="000000"/>
              </a:buClr>
              <a:buSzPts val="2000"/>
              <a:buFont typeface="Calibri" panose="020F0502020204030204" pitchFamily="34" charset="0"/>
              <a:buNone/>
            </a:pPr>
            <a:r>
              <a:rPr lang="en-US" altLang="en-US" sz="2000" b="1">
                <a:solidFill>
                  <a:srgbClr val="000000"/>
                </a:solidFill>
                <a:latin typeface="Calibri" panose="020F0502020204030204" pitchFamily="34" charset="0"/>
                <a:cs typeface="Calibri" panose="020F0502020204030204" pitchFamily="34" charset="0"/>
                <a:sym typeface="Calibri" panose="020F0502020204030204" pitchFamily="34" charset="0"/>
              </a:rPr>
              <a:t>Graphic representation of cost ($) per hectare of existing and new mitigating measures for reductions in nutrient run-off from pastures.  </a:t>
            </a:r>
            <a:endParaRPr lang="en-US" altLang="en-US" sz="1800"/>
          </a:p>
        </p:txBody>
      </p:sp>
      <p:pic>
        <p:nvPicPr>
          <p:cNvPr id="45060" name="Google Shape;203;p24">
            <a:extLst>
              <a:ext uri="{FF2B5EF4-FFF2-40B4-BE49-F238E27FC236}">
                <a16:creationId xmlns:a16="http://schemas.microsoft.com/office/drawing/2014/main" id="{CD8E97BB-60F5-DA88-FF18-69F20F5C14CE}"/>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descr="A picture containing graphical user interface&#10;&#10;Description automatically generated">
            <a:extLst>
              <a:ext uri="{FF2B5EF4-FFF2-40B4-BE49-F238E27FC236}">
                <a16:creationId xmlns:a16="http://schemas.microsoft.com/office/drawing/2014/main" id="{CD41A60A-A3F9-96B8-8851-31F5E55FB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9675" y="973139"/>
            <a:ext cx="3455988"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graphical user interface&#10;&#10;Description automatically generated">
            <a:extLst>
              <a:ext uri="{FF2B5EF4-FFF2-40B4-BE49-F238E27FC236}">
                <a16:creationId xmlns:a16="http://schemas.microsoft.com/office/drawing/2014/main" id="{EEFCB9BE-D2DE-2951-0A49-DDABDCF453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827091"/>
            <a:ext cx="4250034" cy="304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TextBox 3">
            <a:extLst>
              <a:ext uri="{FF2B5EF4-FFF2-40B4-BE49-F238E27FC236}">
                <a16:creationId xmlns:a16="http://schemas.microsoft.com/office/drawing/2014/main" id="{E8569732-4C0E-BF5C-262F-6E170ACB8B19}"/>
              </a:ext>
            </a:extLst>
          </p:cNvPr>
          <p:cNvSpPr txBox="1">
            <a:spLocks noChangeArrowheads="1"/>
          </p:cNvSpPr>
          <p:nvPr/>
        </p:nvSpPr>
        <p:spPr bwMode="auto">
          <a:xfrm>
            <a:off x="3575050" y="188914"/>
            <a:ext cx="44656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800" b="1" dirty="0"/>
              <a:t>Managing Expectations</a:t>
            </a:r>
          </a:p>
        </p:txBody>
      </p:sp>
      <p:sp>
        <p:nvSpPr>
          <p:cNvPr id="6" name="TextBox 5">
            <a:extLst>
              <a:ext uri="{FF2B5EF4-FFF2-40B4-BE49-F238E27FC236}">
                <a16:creationId xmlns:a16="http://schemas.microsoft.com/office/drawing/2014/main" id="{F24BB631-1790-E6F3-7C7F-5F7CAA49CD8B}"/>
              </a:ext>
            </a:extLst>
          </p:cNvPr>
          <p:cNvSpPr txBox="1"/>
          <p:nvPr/>
        </p:nvSpPr>
        <p:spPr>
          <a:xfrm>
            <a:off x="2063750" y="3954463"/>
            <a:ext cx="8064500" cy="646112"/>
          </a:xfrm>
          <a:prstGeom prst="rect">
            <a:avLst/>
          </a:prstGeom>
          <a:noFill/>
        </p:spPr>
        <p:txBody>
          <a:bodyPr>
            <a:spAutoFit/>
          </a:bodyPr>
          <a:lstStyle/>
          <a:p>
            <a:pPr>
              <a:defRPr/>
            </a:pPr>
            <a:r>
              <a:rPr lang="en-NZ" dirty="0">
                <a:latin typeface="+mn-lt"/>
                <a:ea typeface="Times New Roman" panose="02020603050405020304" pitchFamily="18" charset="0"/>
              </a:rPr>
              <a:t>Dung </a:t>
            </a:r>
            <a:r>
              <a:rPr lang="en-NZ" dirty="0">
                <a:ea typeface="Times New Roman" panose="02020603050405020304" pitchFamily="18" charset="0"/>
              </a:rPr>
              <a:t>beetle</a:t>
            </a:r>
            <a:r>
              <a:rPr lang="en-NZ" dirty="0">
                <a:latin typeface="+mn-lt"/>
                <a:ea typeface="Times New Roman" panose="02020603050405020304" pitchFamily="18" charset="0"/>
              </a:rPr>
              <a:t> population growth rate is exponential post release, then changes to a logistic rate as it reaches and maintains a heavy carry capacity </a:t>
            </a:r>
          </a:p>
        </p:txBody>
      </p:sp>
      <p:sp>
        <p:nvSpPr>
          <p:cNvPr id="8" name="TextBox 7">
            <a:extLst>
              <a:ext uri="{FF2B5EF4-FFF2-40B4-BE49-F238E27FC236}">
                <a16:creationId xmlns:a16="http://schemas.microsoft.com/office/drawing/2014/main" id="{9B740104-13DA-37C3-AF4D-D80A69617EF1}"/>
              </a:ext>
            </a:extLst>
          </p:cNvPr>
          <p:cNvSpPr txBox="1"/>
          <p:nvPr/>
        </p:nvSpPr>
        <p:spPr>
          <a:xfrm>
            <a:off x="2089151" y="4797426"/>
            <a:ext cx="8316913" cy="646113"/>
          </a:xfrm>
          <a:prstGeom prst="rect">
            <a:avLst/>
          </a:prstGeom>
          <a:noFill/>
        </p:spPr>
        <p:txBody>
          <a:bodyPr>
            <a:spAutoFit/>
          </a:bodyPr>
          <a:lstStyle/>
          <a:p>
            <a:pPr>
              <a:defRPr/>
            </a:pPr>
            <a:r>
              <a:rPr lang="en-NZ" dirty="0">
                <a:ea typeface="Times New Roman" panose="02020603050405020304" pitchFamily="18" charset="0"/>
              </a:rPr>
              <a:t>The</a:t>
            </a:r>
            <a:r>
              <a:rPr lang="en-NZ" dirty="0">
                <a:latin typeface="+mn-lt"/>
                <a:ea typeface="Times New Roman" panose="02020603050405020304" pitchFamily="18" charset="0"/>
              </a:rPr>
              <a:t> carry capacity is proportional to the amount of manure sustainably produced on a farm.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nodeType="afterGroup">
                            <p:stCondLst>
                              <p:cond delay="0"/>
                            </p:stCondLst>
                            <p:childTnLst>
                              <p:par>
                                <p:cTn id="8" presetID="9" presetClass="entr" presetSubtype="0" fill="hold" nodeType="after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1591244A-C540-CF28-F32C-F9A18ACC02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825" y="1527175"/>
            <a:ext cx="1833563" cy="398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4">
            <a:extLst>
              <a:ext uri="{FF2B5EF4-FFF2-40B4-BE49-F238E27FC236}">
                <a16:creationId xmlns:a16="http://schemas.microsoft.com/office/drawing/2014/main" id="{E2DC38A7-4B77-D038-5D40-712F4972B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963" y="1700213"/>
            <a:ext cx="1749425" cy="380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6">
            <a:extLst>
              <a:ext uri="{FF2B5EF4-FFF2-40B4-BE49-F238E27FC236}">
                <a16:creationId xmlns:a16="http://schemas.microsoft.com/office/drawing/2014/main" id="{2D0E62D0-944F-9516-197B-8BAF964A6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167" r="2084"/>
          <a:stretch>
            <a:fillRect/>
          </a:stretch>
        </p:blipFill>
        <p:spPr bwMode="auto">
          <a:xfrm>
            <a:off x="7032625" y="1709738"/>
            <a:ext cx="2868613" cy="379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8">
            <a:extLst>
              <a:ext uri="{FF2B5EF4-FFF2-40B4-BE49-F238E27FC236}">
                <a16:creationId xmlns:a16="http://schemas.microsoft.com/office/drawing/2014/main" id="{43F4EB84-97B4-6AED-E06D-FEF108067F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72675" y="1700213"/>
            <a:ext cx="2125663"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10">
            <a:extLst>
              <a:ext uri="{FF2B5EF4-FFF2-40B4-BE49-F238E27FC236}">
                <a16:creationId xmlns:a16="http://schemas.microsoft.com/office/drawing/2014/main" id="{A804E010-21B3-CD90-32C1-055B78A224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6563" y="1808163"/>
            <a:ext cx="2690812"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7" name="TextBox 12">
            <a:extLst>
              <a:ext uri="{FF2B5EF4-FFF2-40B4-BE49-F238E27FC236}">
                <a16:creationId xmlns:a16="http://schemas.microsoft.com/office/drawing/2014/main" id="{C6F95983-FD58-66DE-EE0C-C4593CF8A025}"/>
              </a:ext>
            </a:extLst>
          </p:cNvPr>
          <p:cNvSpPr txBox="1">
            <a:spLocks noChangeArrowheads="1"/>
          </p:cNvSpPr>
          <p:nvPr/>
        </p:nvSpPr>
        <p:spPr bwMode="auto">
          <a:xfrm>
            <a:off x="1992313" y="169863"/>
            <a:ext cx="7848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NZ" altLang="en-US" sz="1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There is Good news:  Dung Beetle Establishment is happening! </a:t>
            </a:r>
          </a:p>
        </p:txBody>
      </p:sp>
      <p:pic>
        <p:nvPicPr>
          <p:cNvPr id="51208" name="Picture 7">
            <a:hlinkClick r:id="rId7"/>
            <a:extLst>
              <a:ext uri="{FF2B5EF4-FFF2-40B4-BE49-F238E27FC236}">
                <a16:creationId xmlns:a16="http://schemas.microsoft.com/office/drawing/2014/main" id="{81853D61-A3F3-ED14-3EF4-676FE78BE26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9" name="TextBox 14">
            <a:extLst>
              <a:ext uri="{FF2B5EF4-FFF2-40B4-BE49-F238E27FC236}">
                <a16:creationId xmlns:a16="http://schemas.microsoft.com/office/drawing/2014/main" id="{C5A5B7CD-B4F6-55EC-68E1-5020E871CF6D}"/>
              </a:ext>
            </a:extLst>
          </p:cNvPr>
          <p:cNvSpPr txBox="1">
            <a:spLocks noChangeArrowheads="1"/>
          </p:cNvSpPr>
          <p:nvPr/>
        </p:nvSpPr>
        <p:spPr bwMode="auto">
          <a:xfrm>
            <a:off x="1271588" y="776288"/>
            <a:ext cx="6911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NZ"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Released dung beetles on over 1,200 farms in New Zealand. </a:t>
            </a:r>
          </a:p>
        </p:txBody>
      </p:sp>
      <p:sp>
        <p:nvSpPr>
          <p:cNvPr id="51210" name="TextBox 15">
            <a:extLst>
              <a:ext uri="{FF2B5EF4-FFF2-40B4-BE49-F238E27FC236}">
                <a16:creationId xmlns:a16="http://schemas.microsoft.com/office/drawing/2014/main" id="{8896AFF8-FFB3-F706-4A73-97B02D39DB5D}"/>
              </a:ext>
            </a:extLst>
          </p:cNvPr>
          <p:cNvSpPr txBox="1">
            <a:spLocks noChangeArrowheads="1"/>
          </p:cNvSpPr>
          <p:nvPr/>
        </p:nvSpPr>
        <p:spPr bwMode="auto">
          <a:xfrm>
            <a:off x="1271588" y="1243013"/>
            <a:ext cx="8404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NZ"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Customer and non customer feed back on establishment success has been great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tar: 5 Points 10">
            <a:extLst>
              <a:ext uri="{FF2B5EF4-FFF2-40B4-BE49-F238E27FC236}">
                <a16:creationId xmlns:a16="http://schemas.microsoft.com/office/drawing/2014/main" id="{4616B12D-5D3E-3641-00A6-042159AEE5F0}"/>
              </a:ext>
            </a:extLst>
          </p:cNvPr>
          <p:cNvSpPr/>
          <p:nvPr/>
        </p:nvSpPr>
        <p:spPr>
          <a:xfrm rot="1619433">
            <a:off x="10086504" y="3245151"/>
            <a:ext cx="1222641" cy="1119500"/>
          </a:xfrm>
          <a:prstGeom prst="star5">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extBox 12">
            <a:extLst>
              <a:ext uri="{FF2B5EF4-FFF2-40B4-BE49-F238E27FC236}">
                <a16:creationId xmlns:a16="http://schemas.microsoft.com/office/drawing/2014/main" id="{FF43EC8E-60F4-E55B-B5DC-00F229E5A26A}"/>
              </a:ext>
            </a:extLst>
          </p:cNvPr>
          <p:cNvSpPr txBox="1"/>
          <p:nvPr/>
        </p:nvSpPr>
        <p:spPr>
          <a:xfrm rot="766449">
            <a:off x="10362496" y="3657215"/>
            <a:ext cx="720080" cy="400110"/>
          </a:xfrm>
          <a:prstGeom prst="rect">
            <a:avLst/>
          </a:prstGeom>
          <a:noFill/>
        </p:spPr>
        <p:txBody>
          <a:bodyPr wrap="square" rtlCol="0">
            <a:spAutoFit/>
          </a:bodyPr>
          <a:lstStyle/>
          <a:p>
            <a:r>
              <a:rPr lang="en-NZ" sz="2000" b="1" dirty="0">
                <a:solidFill>
                  <a:srgbClr val="FF0000"/>
                </a:solidFill>
              </a:rPr>
              <a:t>25%</a:t>
            </a:r>
          </a:p>
        </p:txBody>
      </p:sp>
      <p:sp>
        <p:nvSpPr>
          <p:cNvPr id="2" name="TextBox 1">
            <a:extLst>
              <a:ext uri="{FF2B5EF4-FFF2-40B4-BE49-F238E27FC236}">
                <a16:creationId xmlns:a16="http://schemas.microsoft.com/office/drawing/2014/main" id="{A412466F-75E3-6333-871A-78A955559A95}"/>
              </a:ext>
            </a:extLst>
          </p:cNvPr>
          <p:cNvSpPr txBox="1"/>
          <p:nvPr/>
        </p:nvSpPr>
        <p:spPr>
          <a:xfrm>
            <a:off x="4727848" y="253494"/>
            <a:ext cx="1440160" cy="523220"/>
          </a:xfrm>
          <a:prstGeom prst="rect">
            <a:avLst/>
          </a:prstGeom>
          <a:noFill/>
        </p:spPr>
        <p:txBody>
          <a:bodyPr wrap="square" rtlCol="0">
            <a:spAutoFit/>
          </a:bodyPr>
          <a:lstStyle/>
          <a:p>
            <a:r>
              <a:rPr lang="en-NZ" sz="2800" b="1" dirty="0"/>
              <a:t>Costs</a:t>
            </a:r>
          </a:p>
        </p:txBody>
      </p:sp>
      <p:pic>
        <p:nvPicPr>
          <p:cNvPr id="4" name="Picture 7">
            <a:hlinkClick r:id="rId2"/>
            <a:extLst>
              <a:ext uri="{FF2B5EF4-FFF2-40B4-BE49-F238E27FC236}">
                <a16:creationId xmlns:a16="http://schemas.microsoft.com/office/drawing/2014/main" id="{1D43FD4E-D5FE-A06F-2ABF-CD3A314AFA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7BBA9FE-DADB-C9B1-ECF7-181ABFBD117B}"/>
              </a:ext>
            </a:extLst>
          </p:cNvPr>
          <p:cNvSpPr txBox="1"/>
          <p:nvPr/>
        </p:nvSpPr>
        <p:spPr>
          <a:xfrm>
            <a:off x="767408" y="1048162"/>
            <a:ext cx="10297144" cy="2098010"/>
          </a:xfrm>
          <a:prstGeom prst="rect">
            <a:avLst/>
          </a:prstGeom>
          <a:noFill/>
        </p:spPr>
        <p:txBody>
          <a:bodyPr wrap="square">
            <a:spAutoFit/>
          </a:bodyPr>
          <a:lstStyle/>
          <a:p>
            <a:pPr marL="342900" lvl="0" indent="-342900">
              <a:spcAft>
                <a:spcPts val="1125"/>
              </a:spcAft>
              <a:buFont typeface="+mj-lt"/>
              <a:buAutoNum type="arabicPeriod"/>
            </a:pPr>
            <a:r>
              <a:rPr lang="en-NZ" sz="1600" b="1" i="0" dirty="0">
                <a:solidFill>
                  <a:srgbClr val="000000"/>
                </a:solidFill>
                <a:effectLst/>
                <a:latin typeface="Playfair Display" panose="00000500000000000000" pitchFamily="2" charset="0"/>
              </a:rPr>
              <a:t>Four-Seasons Package</a:t>
            </a:r>
            <a:br>
              <a:rPr lang="en-NZ" sz="1600" b="0" i="0" dirty="0">
                <a:solidFill>
                  <a:srgbClr val="000000"/>
                </a:solidFill>
                <a:effectLst/>
                <a:latin typeface="Playfair Display" panose="00000500000000000000" pitchFamily="2" charset="0"/>
              </a:rPr>
            </a:br>
            <a:r>
              <a:rPr lang="en-NZ" sz="1600" b="0" i="0" dirty="0">
                <a:solidFill>
                  <a:srgbClr val="000000"/>
                </a:solidFill>
                <a:effectLst/>
                <a:latin typeface="Playfair Display" panose="00000500000000000000" pitchFamily="2" charset="0"/>
              </a:rPr>
              <a:t>$6,600 + GST ($1,650/colony).</a:t>
            </a:r>
            <a:br>
              <a:rPr lang="en-NZ" sz="1600" b="0" i="0" dirty="0">
                <a:solidFill>
                  <a:srgbClr val="000000"/>
                </a:solidFill>
                <a:effectLst/>
                <a:latin typeface="Playfair Display" panose="00000500000000000000" pitchFamily="2" charset="0"/>
              </a:rPr>
            </a:br>
            <a:r>
              <a:rPr lang="en-NZ" sz="1600" b="0" i="0" dirty="0">
                <a:solidFill>
                  <a:srgbClr val="000000"/>
                </a:solidFill>
                <a:effectLst/>
                <a:latin typeface="Playfair Display" panose="00000500000000000000" pitchFamily="2" charset="0"/>
              </a:rPr>
              <a:t>Up to 4 species in 4 colonies.</a:t>
            </a:r>
            <a:r>
              <a:rPr lang="en-NZ" sz="1600" dirty="0">
                <a:solidFill>
                  <a:srgbClr val="000000"/>
                </a:solidFill>
                <a:latin typeface="Playfair Display" panose="00000500000000000000" pitchFamily="2" charset="0"/>
              </a:rPr>
              <a:t> Best suited to farms with approx. 2000 SU.</a:t>
            </a:r>
            <a:r>
              <a:rPr lang="en-NZ" sz="1600" b="0" i="0" dirty="0">
                <a:solidFill>
                  <a:srgbClr val="000000"/>
                </a:solidFill>
                <a:effectLst/>
                <a:latin typeface="Playfair Display" panose="00000500000000000000" pitchFamily="2" charset="0"/>
              </a:rPr>
              <a:t> </a:t>
            </a:r>
          </a:p>
          <a:p>
            <a:pPr marL="342900" lvl="0" indent="-342900">
              <a:spcAft>
                <a:spcPts val="1125"/>
              </a:spcAft>
              <a:buFont typeface="+mj-lt"/>
              <a:buAutoNum type="arabicPeriod"/>
            </a:pPr>
            <a:endParaRPr lang="en-NZ" sz="1600" b="0" i="0" dirty="0">
              <a:solidFill>
                <a:srgbClr val="000000"/>
              </a:solidFill>
              <a:effectLst/>
              <a:latin typeface="Playfair Display" panose="00000500000000000000" pitchFamily="2" charset="0"/>
            </a:endParaRPr>
          </a:p>
          <a:p>
            <a:pPr marL="342900" marR="0" lvl="0" indent="-342900" algn="l">
              <a:spcAft>
                <a:spcPts val="1125"/>
              </a:spcAft>
              <a:buFont typeface="+mj-lt"/>
              <a:buAutoNum type="arabicPeriod"/>
            </a:pPr>
            <a:r>
              <a:rPr lang="en-NZ" sz="1600" b="1" i="0" dirty="0">
                <a:solidFill>
                  <a:srgbClr val="000000"/>
                </a:solidFill>
                <a:effectLst/>
                <a:latin typeface="Playfair Display" panose="00000500000000000000" pitchFamily="2" charset="0"/>
              </a:rPr>
              <a:t>Multiple Four-Seasons Package</a:t>
            </a:r>
            <a:br>
              <a:rPr lang="en-NZ" sz="1600" b="0" i="0" dirty="0">
                <a:solidFill>
                  <a:srgbClr val="000000"/>
                </a:solidFill>
                <a:effectLst/>
                <a:latin typeface="Playfair Display" panose="00000500000000000000" pitchFamily="2" charset="0"/>
              </a:rPr>
            </a:br>
            <a:r>
              <a:rPr lang="en-NZ" sz="1600" b="0" i="0" dirty="0">
                <a:solidFill>
                  <a:srgbClr val="000000"/>
                </a:solidFill>
                <a:effectLst/>
                <a:latin typeface="Playfair Display" panose="00000500000000000000" pitchFamily="2" charset="0"/>
              </a:rPr>
              <a:t>$5,610/package + GST ($1,403/colony).</a:t>
            </a:r>
            <a:br>
              <a:rPr lang="en-NZ" sz="1600" b="0" i="0" dirty="0">
                <a:solidFill>
                  <a:srgbClr val="000000"/>
                </a:solidFill>
                <a:effectLst/>
                <a:latin typeface="Playfair Display" panose="00000500000000000000" pitchFamily="2" charset="0"/>
              </a:rPr>
            </a:br>
            <a:r>
              <a:rPr lang="en-NZ" sz="1600" b="0" i="0" dirty="0">
                <a:solidFill>
                  <a:srgbClr val="000000"/>
                </a:solidFill>
                <a:effectLst/>
                <a:latin typeface="Playfair Display" panose="00000500000000000000" pitchFamily="2" charset="0"/>
              </a:rPr>
              <a:t>Up to 4 species in 8+ colonies. Best suited to farms with greater than 2000 SU. </a:t>
            </a:r>
          </a:p>
        </p:txBody>
      </p:sp>
      <p:sp>
        <p:nvSpPr>
          <p:cNvPr id="7" name="TextBox 6">
            <a:extLst>
              <a:ext uri="{FF2B5EF4-FFF2-40B4-BE49-F238E27FC236}">
                <a16:creationId xmlns:a16="http://schemas.microsoft.com/office/drawing/2014/main" id="{CF9376BE-410B-964E-B819-B43D5418E1C7}"/>
              </a:ext>
            </a:extLst>
          </p:cNvPr>
          <p:cNvSpPr txBox="1"/>
          <p:nvPr/>
        </p:nvSpPr>
        <p:spPr>
          <a:xfrm>
            <a:off x="767408" y="3429000"/>
            <a:ext cx="11640616" cy="1938992"/>
          </a:xfrm>
          <a:prstGeom prst="rect">
            <a:avLst/>
          </a:prstGeom>
          <a:noFill/>
        </p:spPr>
        <p:txBody>
          <a:bodyPr wrap="square" rtlCol="0">
            <a:spAutoFit/>
          </a:bodyPr>
          <a:lstStyle/>
          <a:p>
            <a:r>
              <a:rPr lang="en-NZ" sz="2000" b="1" dirty="0"/>
              <a:t>Catchment Pricing deals.</a:t>
            </a:r>
          </a:p>
          <a:p>
            <a:r>
              <a:rPr lang="en-NZ" sz="2000" b="1" dirty="0">
                <a:solidFill>
                  <a:srgbClr val="000000"/>
                </a:solidFill>
                <a:latin typeface="Playfair Display" panose="00000500000000000000" pitchFamily="2" charset="0"/>
              </a:rPr>
              <a:t>$4,950/package + GST ($1,238/colony).</a:t>
            </a:r>
            <a:r>
              <a:rPr lang="en-NZ" sz="2000" b="1" dirty="0"/>
              <a:t>  For </a:t>
            </a:r>
            <a:r>
              <a:rPr lang="en-NZ" sz="2000" b="1" dirty="0">
                <a:solidFill>
                  <a:srgbClr val="FF0000"/>
                </a:solidFill>
              </a:rPr>
              <a:t>10</a:t>
            </a:r>
            <a:r>
              <a:rPr lang="en-NZ" sz="2000" b="1" dirty="0"/>
              <a:t> or more Four Seasons Packages! </a:t>
            </a:r>
          </a:p>
          <a:p>
            <a:endParaRPr lang="en-NZ" sz="2000" b="1" dirty="0"/>
          </a:p>
          <a:p>
            <a:r>
              <a:rPr lang="en-NZ" sz="2000" b="1" dirty="0">
                <a:solidFill>
                  <a:srgbClr val="000000"/>
                </a:solidFill>
                <a:latin typeface="Playfair Display" panose="00000500000000000000" pitchFamily="2" charset="0"/>
              </a:rPr>
              <a:t>$4,290/package + GST ($1,073/colony).</a:t>
            </a:r>
            <a:r>
              <a:rPr lang="en-NZ" sz="2000" b="1" dirty="0"/>
              <a:t>  For </a:t>
            </a:r>
            <a:r>
              <a:rPr lang="en-NZ" sz="2000" b="1" dirty="0">
                <a:solidFill>
                  <a:srgbClr val="FF0000"/>
                </a:solidFill>
              </a:rPr>
              <a:t>25</a:t>
            </a:r>
            <a:r>
              <a:rPr lang="en-NZ" sz="2000" b="1" dirty="0"/>
              <a:t> or more Four Seasons Packages! </a:t>
            </a:r>
          </a:p>
          <a:p>
            <a:endParaRPr lang="en-NZ" sz="2000" b="1" dirty="0"/>
          </a:p>
          <a:p>
            <a:endParaRPr lang="en-NZ" sz="2000" b="1" dirty="0"/>
          </a:p>
        </p:txBody>
      </p:sp>
      <p:sp>
        <p:nvSpPr>
          <p:cNvPr id="8" name="Star: 5 Points 7">
            <a:extLst>
              <a:ext uri="{FF2B5EF4-FFF2-40B4-BE49-F238E27FC236}">
                <a16:creationId xmlns:a16="http://schemas.microsoft.com/office/drawing/2014/main" id="{AD80AB60-76A3-68E3-2E56-2659F7C8ED51}"/>
              </a:ext>
            </a:extLst>
          </p:cNvPr>
          <p:cNvSpPr/>
          <p:nvPr/>
        </p:nvSpPr>
        <p:spPr>
          <a:xfrm rot="1619433">
            <a:off x="8511798" y="2374595"/>
            <a:ext cx="1222641" cy="1119500"/>
          </a:xfrm>
          <a:prstGeom prst="star5">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TextBox 8">
            <a:extLst>
              <a:ext uri="{FF2B5EF4-FFF2-40B4-BE49-F238E27FC236}">
                <a16:creationId xmlns:a16="http://schemas.microsoft.com/office/drawing/2014/main" id="{4752C48C-B89B-92F1-4963-C667604C31D8}"/>
              </a:ext>
            </a:extLst>
          </p:cNvPr>
          <p:cNvSpPr txBox="1"/>
          <p:nvPr/>
        </p:nvSpPr>
        <p:spPr>
          <a:xfrm rot="766449">
            <a:off x="8763078" y="2761947"/>
            <a:ext cx="720080" cy="400110"/>
          </a:xfrm>
          <a:prstGeom prst="rect">
            <a:avLst/>
          </a:prstGeom>
          <a:noFill/>
        </p:spPr>
        <p:txBody>
          <a:bodyPr wrap="square" rtlCol="0">
            <a:spAutoFit/>
          </a:bodyPr>
          <a:lstStyle/>
          <a:p>
            <a:r>
              <a:rPr lang="en-NZ" sz="2000" b="1" dirty="0">
                <a:solidFill>
                  <a:srgbClr val="FF0000"/>
                </a:solidFill>
              </a:rPr>
              <a:t>15%</a:t>
            </a:r>
          </a:p>
        </p:txBody>
      </p:sp>
      <p:sp>
        <p:nvSpPr>
          <p:cNvPr id="15" name="Star: 5 Points 14">
            <a:extLst>
              <a:ext uri="{FF2B5EF4-FFF2-40B4-BE49-F238E27FC236}">
                <a16:creationId xmlns:a16="http://schemas.microsoft.com/office/drawing/2014/main" id="{E605B3C5-F979-08FF-6685-92176A48E821}"/>
              </a:ext>
            </a:extLst>
          </p:cNvPr>
          <p:cNvSpPr/>
          <p:nvPr/>
        </p:nvSpPr>
        <p:spPr>
          <a:xfrm rot="1619433">
            <a:off x="10171887" y="4181255"/>
            <a:ext cx="1222641" cy="1119500"/>
          </a:xfrm>
          <a:prstGeom prst="star5">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TextBox 16">
            <a:extLst>
              <a:ext uri="{FF2B5EF4-FFF2-40B4-BE49-F238E27FC236}">
                <a16:creationId xmlns:a16="http://schemas.microsoft.com/office/drawing/2014/main" id="{16EEFD94-E5DD-1623-1848-BF64417AC999}"/>
              </a:ext>
            </a:extLst>
          </p:cNvPr>
          <p:cNvSpPr txBox="1"/>
          <p:nvPr/>
        </p:nvSpPr>
        <p:spPr>
          <a:xfrm rot="766449">
            <a:off x="10447879" y="4579527"/>
            <a:ext cx="720080" cy="400110"/>
          </a:xfrm>
          <a:prstGeom prst="rect">
            <a:avLst/>
          </a:prstGeom>
          <a:noFill/>
        </p:spPr>
        <p:txBody>
          <a:bodyPr wrap="square" rtlCol="0">
            <a:spAutoFit/>
          </a:bodyPr>
          <a:lstStyle/>
          <a:p>
            <a:r>
              <a:rPr lang="en-NZ" sz="2000" b="1" dirty="0">
                <a:solidFill>
                  <a:srgbClr val="FF0000"/>
                </a:solidFill>
              </a:rPr>
              <a:t>35%</a:t>
            </a:r>
          </a:p>
        </p:txBody>
      </p:sp>
      <p:sp>
        <p:nvSpPr>
          <p:cNvPr id="18" name="TextBox 17">
            <a:extLst>
              <a:ext uri="{FF2B5EF4-FFF2-40B4-BE49-F238E27FC236}">
                <a16:creationId xmlns:a16="http://schemas.microsoft.com/office/drawing/2014/main" id="{8DAF85A1-4FF7-2AD0-E499-055E7CC301E3}"/>
              </a:ext>
            </a:extLst>
          </p:cNvPr>
          <p:cNvSpPr txBox="1"/>
          <p:nvPr/>
        </p:nvSpPr>
        <p:spPr>
          <a:xfrm>
            <a:off x="3647728" y="4913947"/>
            <a:ext cx="4104456" cy="646331"/>
          </a:xfrm>
          <a:prstGeom prst="rect">
            <a:avLst/>
          </a:prstGeom>
          <a:noFill/>
        </p:spPr>
        <p:txBody>
          <a:bodyPr wrap="square" rtlCol="0">
            <a:spAutoFit/>
          </a:bodyPr>
          <a:lstStyle/>
          <a:p>
            <a:pPr marL="285750" indent="-285750">
              <a:buFont typeface="Arial" panose="020B0604020202020204" pitchFamily="34" charset="0"/>
              <a:buChar char="•"/>
            </a:pPr>
            <a:r>
              <a:rPr lang="en-NZ" b="1" dirty="0">
                <a:solidFill>
                  <a:srgbClr val="0070C0"/>
                </a:solidFill>
              </a:rPr>
              <a:t>We only need a deposit!</a:t>
            </a:r>
          </a:p>
          <a:p>
            <a:pPr marL="285750" indent="-285750">
              <a:buFont typeface="Arial" panose="020B0604020202020204" pitchFamily="34" charset="0"/>
              <a:buChar char="•"/>
            </a:pPr>
            <a:r>
              <a:rPr lang="en-NZ" b="1" dirty="0">
                <a:solidFill>
                  <a:srgbClr val="0070C0"/>
                </a:solidFill>
              </a:rPr>
              <a:t>Ordered within a few days</a:t>
            </a:r>
          </a:p>
        </p:txBody>
      </p:sp>
    </p:spTree>
    <p:extLst>
      <p:ext uri="{BB962C8B-B14F-4D97-AF65-F5344CB8AC3E}">
        <p14:creationId xmlns:p14="http://schemas.microsoft.com/office/powerpoint/2010/main" val="262457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3">
            <a:extLst>
              <a:ext uri="{FF2B5EF4-FFF2-40B4-BE49-F238E27FC236}">
                <a16:creationId xmlns:a16="http://schemas.microsoft.com/office/drawing/2014/main" id="{FB9CC5FD-B3B2-67C8-F81C-7AB10B505A97}"/>
              </a:ext>
            </a:extLst>
          </p:cNvPr>
          <p:cNvSpPr txBox="1">
            <a:spLocks noChangeArrowheads="1"/>
          </p:cNvSpPr>
          <p:nvPr/>
        </p:nvSpPr>
        <p:spPr bwMode="auto">
          <a:xfrm>
            <a:off x="2289175" y="333376"/>
            <a:ext cx="6681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NZ" altLang="en-US" sz="1800" b="1"/>
              <a:t>Dung Beetle Innovations </a:t>
            </a:r>
          </a:p>
          <a:p>
            <a:pPr algn="ctr">
              <a:spcBef>
                <a:spcPct val="0"/>
              </a:spcBef>
              <a:buFontTx/>
              <a:buNone/>
            </a:pPr>
            <a:r>
              <a:rPr lang="en-NZ" altLang="en-US" sz="1800" b="1"/>
              <a:t>Mass rearing facility, 42 Totara Road, Whenuapai, Auckland</a:t>
            </a:r>
          </a:p>
        </p:txBody>
      </p:sp>
      <p:pic>
        <p:nvPicPr>
          <p:cNvPr id="50179" name="Picture 7">
            <a:hlinkClick r:id="rId2"/>
            <a:extLst>
              <a:ext uri="{FF2B5EF4-FFF2-40B4-BE49-F238E27FC236}">
                <a16:creationId xmlns:a16="http://schemas.microsoft.com/office/drawing/2014/main" id="{6BA76DEC-990F-03AB-FBF5-B9EF8AEAD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2" descr="A picture containing fence, outdoor, train, grass&#10;&#10;Description automatically generated">
            <a:extLst>
              <a:ext uri="{FF2B5EF4-FFF2-40B4-BE49-F238E27FC236}">
                <a16:creationId xmlns:a16="http://schemas.microsoft.com/office/drawing/2014/main" id="{C9AE9B55-DF5B-BC47-EB18-6E89C60935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851" y="1484314"/>
            <a:ext cx="7999413"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Box 5">
            <a:extLst>
              <a:ext uri="{FF2B5EF4-FFF2-40B4-BE49-F238E27FC236}">
                <a16:creationId xmlns:a16="http://schemas.microsoft.com/office/drawing/2014/main" id="{0A87FBBE-D0E7-8F59-A205-19D6F1BD78A0}"/>
              </a:ext>
            </a:extLst>
          </p:cNvPr>
          <p:cNvSpPr txBox="1">
            <a:spLocks noChangeArrowheads="1"/>
          </p:cNvSpPr>
          <p:nvPr/>
        </p:nvSpPr>
        <p:spPr bwMode="auto">
          <a:xfrm>
            <a:off x="2289175" y="333376"/>
            <a:ext cx="6681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NZ" altLang="en-US" sz="1800" b="1"/>
              <a:t>Dung Beetle Innovations </a:t>
            </a:r>
          </a:p>
          <a:p>
            <a:pPr algn="ctr">
              <a:spcBef>
                <a:spcPct val="0"/>
              </a:spcBef>
              <a:buFontTx/>
              <a:buNone/>
            </a:pPr>
            <a:r>
              <a:rPr lang="en-NZ" altLang="en-US" sz="1800" b="1"/>
              <a:t>Mass rearing facility, 42 Totara Road, Whenuapai, Auckland</a:t>
            </a:r>
          </a:p>
        </p:txBody>
      </p:sp>
      <p:pic>
        <p:nvPicPr>
          <p:cNvPr id="51203" name="Picture 7">
            <a:hlinkClick r:id="rId2"/>
            <a:extLst>
              <a:ext uri="{FF2B5EF4-FFF2-40B4-BE49-F238E27FC236}">
                <a16:creationId xmlns:a16="http://schemas.microsoft.com/office/drawing/2014/main" id="{CC2EEC77-5CF7-1E02-99F6-B7E9F9292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2" descr="A snow covered bridge&#10;&#10;Description automatically generated">
            <a:extLst>
              <a:ext uri="{FF2B5EF4-FFF2-40B4-BE49-F238E27FC236}">
                <a16:creationId xmlns:a16="http://schemas.microsoft.com/office/drawing/2014/main" id="{4D6BBFC6-C16D-0EFF-CE12-08BAA55BC2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75" y="1338264"/>
            <a:ext cx="8604250"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6354B6-BA48-10AE-1D4C-ADE319D048FC}"/>
              </a:ext>
            </a:extLst>
          </p:cNvPr>
          <p:cNvSpPr txBox="1">
            <a:spLocks noChangeArrowheads="1"/>
          </p:cNvSpPr>
          <p:nvPr/>
        </p:nvSpPr>
        <p:spPr bwMode="auto">
          <a:xfrm>
            <a:off x="1774826" y="227013"/>
            <a:ext cx="8194675" cy="13843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NZ" altLang="en-US" sz="2800">
                <a:solidFill>
                  <a:srgbClr val="000000"/>
                </a:solidFill>
              </a:rPr>
              <a:t>BUT……. Resistance is already rampant and present to most existing drench chemicals including mectins. </a:t>
            </a:r>
          </a:p>
        </p:txBody>
      </p:sp>
      <p:sp>
        <p:nvSpPr>
          <p:cNvPr id="52227" name="TextBox 2">
            <a:extLst>
              <a:ext uri="{FF2B5EF4-FFF2-40B4-BE49-F238E27FC236}">
                <a16:creationId xmlns:a16="http://schemas.microsoft.com/office/drawing/2014/main" id="{E340E552-79FA-3A35-D8A7-61B492142FB7}"/>
              </a:ext>
            </a:extLst>
          </p:cNvPr>
          <p:cNvSpPr txBox="1">
            <a:spLocks noChangeArrowheads="1"/>
          </p:cNvSpPr>
          <p:nvPr/>
        </p:nvSpPr>
        <p:spPr bwMode="auto">
          <a:xfrm>
            <a:off x="1804989" y="2255839"/>
            <a:ext cx="85820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2400"/>
              <a:t>Thus, there really is only one solution to solve this, and solve it sustainably. </a:t>
            </a:r>
          </a:p>
          <a:p>
            <a:pPr>
              <a:spcBef>
                <a:spcPct val="0"/>
              </a:spcBef>
              <a:buFontTx/>
              <a:buNone/>
            </a:pPr>
            <a:endParaRPr lang="en-GB" altLang="en-US" sz="2400"/>
          </a:p>
          <a:p>
            <a:pPr>
              <a:spcBef>
                <a:spcPct val="0"/>
              </a:spcBef>
              <a:buFontTx/>
              <a:buNone/>
            </a:pPr>
            <a:endParaRPr lang="en-NZ" altLang="en-US" sz="2400"/>
          </a:p>
        </p:txBody>
      </p:sp>
      <p:pic>
        <p:nvPicPr>
          <p:cNvPr id="52228" name="Picture 4">
            <a:hlinkClick r:id="rId2"/>
            <a:extLst>
              <a:ext uri="{FF2B5EF4-FFF2-40B4-BE49-F238E27FC236}">
                <a16:creationId xmlns:a16="http://schemas.microsoft.com/office/drawing/2014/main" id="{DEC8988D-90DB-5EE0-E5B3-64EBE5FB0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499" r="42728"/>
          <a:stretch>
            <a:fillRect/>
          </a:stretch>
        </p:blipFill>
        <p:spPr bwMode="auto">
          <a:xfrm>
            <a:off x="9969500" y="73025"/>
            <a:ext cx="6477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icture containing outdoor, grass, sitting, small&#10;&#10;Description automatically generated">
            <a:extLst>
              <a:ext uri="{FF2B5EF4-FFF2-40B4-BE49-F238E27FC236}">
                <a16:creationId xmlns:a16="http://schemas.microsoft.com/office/drawing/2014/main" id="{3EF4DDC5-B3E3-7C26-6E1A-B8FBED8591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4800" y="73025"/>
            <a:ext cx="9043988"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9"/>
</p:tagLst>
</file>

<file path=ppt/tags/tag2.xml><?xml version="1.0" encoding="utf-8"?>
<p:tagLst xmlns:a="http://schemas.openxmlformats.org/drawingml/2006/main" xmlns:r="http://schemas.openxmlformats.org/officeDocument/2006/relationships" xmlns:p="http://schemas.openxmlformats.org/presentationml/2006/main">
  <p:tag name="TIMING" val="|15.4|2.7|19"/>
</p:tagLst>
</file>

<file path=ppt/tags/tag3.xml><?xml version="1.0" encoding="utf-8"?>
<p:tagLst xmlns:a="http://schemas.openxmlformats.org/drawingml/2006/main" xmlns:r="http://schemas.openxmlformats.org/officeDocument/2006/relationships" xmlns:p="http://schemas.openxmlformats.org/presentationml/2006/main">
  <p:tag name="TIMING" val="|11.9|9.9|11.9|13.8"/>
</p:tagLst>
</file>

<file path=ppt/tags/tag4.xml><?xml version="1.0" encoding="utf-8"?>
<p:tagLst xmlns:a="http://schemas.openxmlformats.org/drawingml/2006/main" xmlns:r="http://schemas.openxmlformats.org/officeDocument/2006/relationships" xmlns:p="http://schemas.openxmlformats.org/presentationml/2006/main">
  <p:tag name="TIMING" val="|1.3|3.9|14.7"/>
</p:tagLst>
</file>

<file path=ppt/tags/tag5.xml><?xml version="1.0" encoding="utf-8"?>
<p:tagLst xmlns:a="http://schemas.openxmlformats.org/drawingml/2006/main" xmlns:r="http://schemas.openxmlformats.org/officeDocument/2006/relationships" xmlns:p="http://schemas.openxmlformats.org/presentationml/2006/main">
  <p:tag name="TIMING" val="|23.1|12.9"/>
</p:tagLst>
</file>

<file path=ppt/theme/theme1.xml><?xml version="1.0" encoding="utf-8"?>
<a:theme xmlns:a="http://schemas.openxmlformats.org/drawingml/2006/main" name="soil_landscap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oil_landscap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14439</TotalTime>
  <Words>1257</Words>
  <Application>Microsoft Office PowerPoint</Application>
  <PresentationFormat>Widescreen</PresentationFormat>
  <Paragraphs>170</Paragraphs>
  <Slides>29</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29</vt:i4>
      </vt:variant>
    </vt:vector>
  </HeadingPairs>
  <TitlesOfParts>
    <vt:vector size="37" baseType="lpstr">
      <vt:lpstr>Arial</vt:lpstr>
      <vt:lpstr>Calibri</vt:lpstr>
      <vt:lpstr>Courier New</vt:lpstr>
      <vt:lpstr>Playfair Display</vt:lpstr>
      <vt:lpstr>Times New Roman</vt:lpstr>
      <vt:lpstr>Wingdings</vt:lpstr>
      <vt:lpstr>soil_landscape</vt:lpstr>
      <vt:lpstr>1_soil_landscape</vt:lpstr>
      <vt:lpstr>PowerPoint Presentation</vt:lpstr>
      <vt:lpstr>PowerPoint Presentation</vt:lpstr>
      <vt:lpstr>PowerPoint Presentation</vt:lpstr>
      <vt:lpstr>Dung beetles are among most well studied groups of insects in the world  because of  their behaviour and the ecological services they provide</vt:lpstr>
      <vt:lpstr>PowerPoint Presentation</vt:lpstr>
      <vt:lpstr> Exotic pastoral dung beetles already in NZ</vt:lpstr>
      <vt:lpstr> Exotic pastoral dung beetles already in NZ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Landcare Research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Zealand Dung Beetle Project</dc:title>
  <dc:creator>Lcruser</dc:creator>
  <cp:lastModifiedBy>Shaun Forgie</cp:lastModifiedBy>
  <cp:revision>753</cp:revision>
  <dcterms:created xsi:type="dcterms:W3CDTF">2010-07-13T00:58:53Z</dcterms:created>
  <dcterms:modified xsi:type="dcterms:W3CDTF">2026-08-19T04:34:07Z</dcterms:modified>
</cp:coreProperties>
</file>